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81" r:id="rId5"/>
    <p:sldId id="291" r:id="rId6"/>
    <p:sldId id="305" r:id="rId7"/>
    <p:sldId id="286" r:id="rId8"/>
    <p:sldId id="295" r:id="rId9"/>
    <p:sldId id="300" r:id="rId10"/>
    <p:sldId id="299" r:id="rId11"/>
    <p:sldId id="301" r:id="rId12"/>
    <p:sldId id="298" r:id="rId13"/>
    <p:sldId id="293" r:id="rId14"/>
    <p:sldId id="284" r:id="rId15"/>
    <p:sldId id="287" r:id="rId16"/>
    <p:sldId id="306" r:id="rId17"/>
    <p:sldId id="307" r:id="rId18"/>
    <p:sldId id="292" r:id="rId19"/>
    <p:sldId id="308" r:id="rId20"/>
    <p:sldId id="290" r:id="rId21"/>
    <p:sldId id="270" r:id="rId22"/>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34" userDrawn="1">
          <p15:clr>
            <a:srgbClr val="A4A3A4"/>
          </p15:clr>
        </p15:guide>
        <p15:guide id="2" pos="1300" userDrawn="1">
          <p15:clr>
            <a:srgbClr val="A4A3A4"/>
          </p15:clr>
        </p15:guide>
        <p15:guide id="3" pos="5881" userDrawn="1">
          <p15:clr>
            <a:srgbClr val="A4A3A4"/>
          </p15:clr>
        </p15:guide>
      </p15:sldGuideLst>
    </p:ext>
    <p:ext uri="{2D200454-40CA-4A62-9FC3-DE9A4176ACB9}">
      <p15:notesGuideLst xmlns:p15="http://schemas.microsoft.com/office/powerpoint/2012/main">
        <p15:guide id="1" orient="horz" pos="2160" userDrawn="1">
          <p15:clr>
            <a:srgbClr val="A4A3A4"/>
          </p15:clr>
        </p15:guide>
        <p15:guide id="2" pos="38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444"/>
    <a:srgbClr val="4A6B89"/>
    <a:srgbClr val="8C94AB"/>
    <a:srgbClr val="7E95A5"/>
    <a:srgbClr val="F68D38"/>
    <a:srgbClr val="2F3649"/>
    <a:srgbClr val="6C80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279409-07DA-5943-31A7-5BE059AD397C}" v="131" dt="2019-03-07T03:56:09.531"/>
    <p1510:client id="{331C893E-4291-B38B-D365-D69A61EE13EF}" v="1" dt="2019-03-08T03:15:13.170"/>
    <p1510:client id="{03781CFF-817E-46B8-4CA1-8A360ECEB66E}" v="2" dt="2019-03-08T03:34:25.10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171" autoAdjust="0"/>
  </p:normalViewPr>
  <p:slideViewPr>
    <p:cSldViewPr snapToGrid="0">
      <p:cViewPr>
        <p:scale>
          <a:sx n="66" d="100"/>
          <a:sy n="66" d="100"/>
        </p:scale>
        <p:origin x="1303" y="36"/>
      </p:cViewPr>
      <p:guideLst>
        <p:guide orient="horz" pos="1434"/>
        <p:guide pos="1300"/>
        <p:guide pos="5881"/>
      </p:guideLst>
    </p:cSldViewPr>
  </p:slideViewPr>
  <p:notesTextViewPr>
    <p:cViewPr>
      <p:scale>
        <a:sx n="1" d="1"/>
        <a:sy n="1" d="1"/>
      </p:scale>
      <p:origin x="0" y="0"/>
    </p:cViewPr>
  </p:notesTextViewPr>
  <p:notesViewPr>
    <p:cSldViewPr snapToGrid="0">
      <p:cViewPr>
        <p:scale>
          <a:sx n="1" d="2"/>
          <a:sy n="1" d="2"/>
        </p:scale>
        <p:origin x="0" y="0"/>
      </p:cViewPr>
      <p:guideLst>
        <p:guide orient="horz" pos="2160"/>
        <p:guide pos="384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30281BC6-A316-CC49-9F21-9FE011ECDCFC}" type="datetimeFigureOut">
              <a:rPr lang="en-US" smtClean="0"/>
              <a:t>4/3/2019</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4F6B9B63-5941-C54B-A31E-EB039B018AE7}" type="slidenum">
              <a:rPr lang="en-US" smtClean="0"/>
              <a:t>‹#›</a:t>
            </a:fld>
            <a:endParaRPr lang="en-US"/>
          </a:p>
        </p:txBody>
      </p:sp>
    </p:spTree>
    <p:extLst>
      <p:ext uri="{BB962C8B-B14F-4D97-AF65-F5344CB8AC3E}">
        <p14:creationId xmlns:p14="http://schemas.microsoft.com/office/powerpoint/2010/main" val="3001851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F6B9B63-5941-C54B-A31E-EB039B018AE7}" type="slidenum">
              <a:rPr lang="en-US" smtClean="0"/>
              <a:t>1</a:t>
            </a:fld>
            <a:endParaRPr lang="en-US"/>
          </a:p>
        </p:txBody>
      </p:sp>
    </p:spTree>
    <p:extLst>
      <p:ext uri="{BB962C8B-B14F-4D97-AF65-F5344CB8AC3E}">
        <p14:creationId xmlns:p14="http://schemas.microsoft.com/office/powerpoint/2010/main" val="193203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KIMIA lab is one of the biggest Medical lab developing AI solutions in Healthcare domain in Canada. The lab has done very fantastic works in medicine by using insight from medical imaging data. Currently, they are developing a comprehensive framework with Huron company, meaning having </a:t>
            </a:r>
            <a:r>
              <a:rPr lang="en-AU" dirty="0"/>
              <a:t>exclusive </a:t>
            </a:r>
            <a:r>
              <a:rPr lang="en-US" dirty="0"/>
              <a:t>pathology IP in whole Canada. They are very close and having joint works with big teams in Canada, </a:t>
            </a:r>
            <a:r>
              <a:rPr lang="en-US" dirty="0" err="1"/>
              <a:t>handelling</a:t>
            </a:r>
            <a:r>
              <a:rPr lang="en-US" dirty="0"/>
              <a:t> by </a:t>
            </a:r>
            <a:r>
              <a:rPr lang="en-US" dirty="0" err="1"/>
              <a:t>Jrfree</a:t>
            </a:r>
            <a:r>
              <a:rPr lang="en-US" dirty="0"/>
              <a:t> </a:t>
            </a:r>
            <a:r>
              <a:rPr lang="en-US" dirty="0" err="1"/>
              <a:t>Hinthon</a:t>
            </a:r>
            <a:r>
              <a:rPr lang="en-US" dirty="0"/>
              <a:t> and Vector company.  </a:t>
            </a:r>
          </a:p>
          <a:p>
            <a:pPr marL="0" indent="0">
              <a:buNone/>
            </a:pPr>
            <a:r>
              <a:rPr lang="en-US" dirty="0"/>
              <a:t>I’ve done some works therein segmentation and classification domains.</a:t>
            </a:r>
          </a:p>
          <a:p>
            <a:pPr marL="0" indent="0">
              <a:buNone/>
            </a:pPr>
            <a:endParaRPr lang="en-US" dirty="0"/>
          </a:p>
          <a:p>
            <a:pPr marL="0" indent="0">
              <a:buNone/>
            </a:pPr>
            <a:r>
              <a:rPr lang="en-US" dirty="0"/>
              <a:t> Here are some of my experience there.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4F6B9B63-5941-C54B-A31E-EB039B018AE7}" type="slidenum">
              <a:rPr lang="en-US" smtClean="0"/>
              <a:t>11</a:t>
            </a:fld>
            <a:endParaRPr lang="en-US"/>
          </a:p>
        </p:txBody>
      </p:sp>
    </p:spTree>
    <p:extLst>
      <p:ext uri="{BB962C8B-B14F-4D97-AF65-F5344CB8AC3E}">
        <p14:creationId xmlns:p14="http://schemas.microsoft.com/office/powerpoint/2010/main" val="1350070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look on another use case using ML to create autonomous tasks. To be honest, I did not want to include this slide today, but changed the mind and think it’s worth to mention.</a:t>
            </a:r>
          </a:p>
          <a:p>
            <a:r>
              <a:rPr lang="en-US" dirty="0"/>
              <a:t> The aim? To push surgical robot one step ahead and further</a:t>
            </a:r>
          </a:p>
          <a:p>
            <a:r>
              <a:rPr lang="en-US" dirty="0"/>
              <a:t>What we want to solve here? We want to teach robot to feel similar human.</a:t>
            </a:r>
          </a:p>
          <a:p>
            <a:r>
              <a:rPr lang="en-US" dirty="0"/>
              <a:t>The Data for </a:t>
            </a:r>
            <a:r>
              <a:rPr lang="en-US" dirty="0" err="1"/>
              <a:t>tackstile</a:t>
            </a:r>
            <a:r>
              <a:rPr lang="en-US" dirty="0"/>
              <a:t>?</a:t>
            </a:r>
          </a:p>
          <a:p>
            <a:r>
              <a:rPr lang="en-US" dirty="0"/>
              <a:t>The devices</a:t>
            </a:r>
          </a:p>
          <a:p>
            <a:r>
              <a:rPr lang="en-US" dirty="0"/>
              <a:t>What is haptics? It is a device looks like a joystick. When you are moving this device, the surgical robot that is far away of the device is moving, at the same time, you are receiving a feedback signal, which is a sense of how soft or hard that organ is.</a:t>
            </a:r>
          </a:p>
          <a:p>
            <a:endParaRPr lang="en-US" dirty="0"/>
          </a:p>
          <a:p>
            <a:r>
              <a:rPr lang="en-US" dirty="0"/>
              <a:t>This work that has been done with the operations in a Chinese hospital, we created </a:t>
            </a:r>
            <a:r>
              <a:rPr lang="en-US" dirty="0" err="1"/>
              <a:t>tacktile</a:t>
            </a:r>
            <a:r>
              <a:rPr lang="en-US" dirty="0"/>
              <a:t> understanding framework happening during needle treatment. </a:t>
            </a:r>
          </a:p>
        </p:txBody>
      </p:sp>
      <p:sp>
        <p:nvSpPr>
          <p:cNvPr id="4" name="Slide Number Placeholder 3"/>
          <p:cNvSpPr>
            <a:spLocks noGrp="1"/>
          </p:cNvSpPr>
          <p:nvPr>
            <p:ph type="sldNum" sz="quarter" idx="5"/>
          </p:nvPr>
        </p:nvSpPr>
        <p:spPr/>
        <p:txBody>
          <a:bodyPr/>
          <a:lstStyle/>
          <a:p>
            <a:fld id="{4F6B9B63-5941-C54B-A31E-EB039B018AE7}" type="slidenum">
              <a:rPr lang="en-US" smtClean="0"/>
              <a:t>12</a:t>
            </a:fld>
            <a:endParaRPr lang="en-US"/>
          </a:p>
        </p:txBody>
      </p:sp>
    </p:spTree>
    <p:extLst>
      <p:ext uri="{BB962C8B-B14F-4D97-AF65-F5344CB8AC3E}">
        <p14:creationId xmlns:p14="http://schemas.microsoft.com/office/powerpoint/2010/main" val="419502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4F6B9B63-5941-C54B-A31E-EB039B018AE7}" type="slidenum">
              <a:rPr lang="en-US" smtClean="0"/>
              <a:t>13</a:t>
            </a:fld>
            <a:endParaRPr lang="en-US"/>
          </a:p>
        </p:txBody>
      </p:sp>
    </p:spTree>
    <p:extLst>
      <p:ext uri="{BB962C8B-B14F-4D97-AF65-F5344CB8AC3E}">
        <p14:creationId xmlns:p14="http://schemas.microsoft.com/office/powerpoint/2010/main" val="4094150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The aim? Develop similar-based features</a:t>
            </a:r>
          </a:p>
          <a:p>
            <a:pPr marL="228600" indent="-228600">
              <a:buAutoNum type="arabicParenR"/>
            </a:pPr>
            <a:r>
              <a:rPr lang="en-US" dirty="0"/>
              <a:t>Image search is one of applicable big </a:t>
            </a:r>
            <a:r>
              <a:rPr lang="en-US" dirty="0" err="1"/>
              <a:t>projrct</a:t>
            </a:r>
            <a:r>
              <a:rPr lang="en-US" dirty="0"/>
              <a:t> that can be defined with hospitals</a:t>
            </a:r>
          </a:p>
          <a:p>
            <a:pPr marL="228600" indent="-228600">
              <a:buAutoNum type="arabicParenR"/>
            </a:pPr>
            <a:endParaRPr lang="en-US" dirty="0"/>
          </a:p>
          <a:p>
            <a:pPr marL="228600" indent="-228600">
              <a:buAutoNum type="arabicParenR"/>
            </a:pPr>
            <a:r>
              <a:rPr lang="en-US" dirty="0"/>
              <a:t>Local binary patterns</a:t>
            </a:r>
          </a:p>
          <a:p>
            <a:pPr marL="228600" indent="-228600">
              <a:buAutoNum type="arabicParenR"/>
            </a:pPr>
            <a:endParaRPr lang="en-US" dirty="0"/>
          </a:p>
          <a:p>
            <a:pPr marL="228600" indent="-228600">
              <a:buAutoNum type="arabicParenR"/>
            </a:pPr>
            <a:r>
              <a:rPr lang="en-US" dirty="0"/>
              <a:t>We are using these there techniques to enhance deep features</a:t>
            </a:r>
          </a:p>
        </p:txBody>
      </p:sp>
      <p:sp>
        <p:nvSpPr>
          <p:cNvPr id="4" name="Slide Number Placeholder 3"/>
          <p:cNvSpPr>
            <a:spLocks noGrp="1"/>
          </p:cNvSpPr>
          <p:nvPr>
            <p:ph type="sldNum" sz="quarter" idx="5"/>
          </p:nvPr>
        </p:nvSpPr>
        <p:spPr/>
        <p:txBody>
          <a:bodyPr/>
          <a:lstStyle/>
          <a:p>
            <a:fld id="{4F6B9B63-5941-C54B-A31E-EB039B018AE7}" type="slidenum">
              <a:rPr lang="en-US" smtClean="0"/>
              <a:t>14</a:t>
            </a:fld>
            <a:endParaRPr lang="en-US"/>
          </a:p>
        </p:txBody>
      </p:sp>
    </p:spTree>
    <p:extLst>
      <p:ext uri="{BB962C8B-B14F-4D97-AF65-F5344CB8AC3E}">
        <p14:creationId xmlns:p14="http://schemas.microsoft.com/office/powerpoint/2010/main" val="3446630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4F6B9B63-5941-C54B-A31E-EB039B018AE7}" type="slidenum">
              <a:rPr lang="en-US" smtClean="0"/>
              <a:t>15</a:t>
            </a:fld>
            <a:endParaRPr lang="en-US"/>
          </a:p>
        </p:txBody>
      </p:sp>
    </p:spTree>
    <p:extLst>
      <p:ext uri="{BB962C8B-B14F-4D97-AF65-F5344CB8AC3E}">
        <p14:creationId xmlns:p14="http://schemas.microsoft.com/office/powerpoint/2010/main" val="458246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4F6B9B63-5941-C54B-A31E-EB039B018AE7}" type="slidenum">
              <a:rPr lang="en-US" smtClean="0"/>
              <a:t>16</a:t>
            </a:fld>
            <a:endParaRPr lang="en-US"/>
          </a:p>
        </p:txBody>
      </p:sp>
    </p:spTree>
    <p:extLst>
      <p:ext uri="{BB962C8B-B14F-4D97-AF65-F5344CB8AC3E}">
        <p14:creationId xmlns:p14="http://schemas.microsoft.com/office/powerpoint/2010/main" val="3686043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F6B9B63-5941-C54B-A31E-EB039B018AE7}" type="slidenum">
              <a:rPr lang="en-US" smtClean="0"/>
              <a:t>18</a:t>
            </a:fld>
            <a:endParaRPr lang="en-US"/>
          </a:p>
        </p:txBody>
      </p:sp>
    </p:spTree>
    <p:extLst>
      <p:ext uri="{BB962C8B-B14F-4D97-AF65-F5344CB8AC3E}">
        <p14:creationId xmlns:p14="http://schemas.microsoft.com/office/powerpoint/2010/main" val="2536486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B9B63-5941-C54B-A31E-EB039B018AE7}" type="slidenum">
              <a:rPr lang="en-US" smtClean="0"/>
              <a:t>2</a:t>
            </a:fld>
            <a:endParaRPr lang="en-US"/>
          </a:p>
        </p:txBody>
      </p:sp>
    </p:spTree>
    <p:extLst>
      <p:ext uri="{BB962C8B-B14F-4D97-AF65-F5344CB8AC3E}">
        <p14:creationId xmlns:p14="http://schemas.microsoft.com/office/powerpoint/2010/main" val="2793417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There are so many dl frameworks already developed, but how are you supposed to know which one to use.</a:t>
            </a:r>
          </a:p>
          <a:p>
            <a:pPr marL="228600" indent="-228600">
              <a:buAutoNum type="arabicParenR"/>
            </a:pPr>
            <a:endParaRPr lang="en-US" dirty="0"/>
          </a:p>
          <a:p>
            <a:pPr marL="228600" indent="-228600">
              <a:buAutoNum type="arabicParenR"/>
            </a:pPr>
            <a:r>
              <a:rPr lang="en-US" dirty="0"/>
              <a:t>I am going to compare 10, across a </a:t>
            </a:r>
            <a:r>
              <a:rPr lang="en-US" dirty="0" err="1"/>
              <a:t>widw</a:t>
            </a:r>
            <a:r>
              <a:rPr lang="en-US" dirty="0"/>
              <a:t> variety of metrics, from </a:t>
            </a:r>
            <a:r>
              <a:rPr lang="en-US" dirty="0" err="1"/>
              <a:t>populartity</a:t>
            </a:r>
            <a:r>
              <a:rPr lang="en-US" dirty="0"/>
              <a:t> in </a:t>
            </a:r>
            <a:r>
              <a:rPr lang="en-US" dirty="0" err="1"/>
              <a:t>github</a:t>
            </a:r>
            <a:r>
              <a:rPr lang="en-US" dirty="0"/>
              <a:t> and job search, to speed and performance.</a:t>
            </a:r>
          </a:p>
          <a:p>
            <a:pPr marL="228600" indent="-228600">
              <a:buAutoNum type="arabicParenR"/>
            </a:pPr>
            <a:endParaRPr lang="en-US" dirty="0"/>
          </a:p>
          <a:p>
            <a:pPr marL="228600" indent="-228600">
              <a:buAutoNum type="arabicParenR"/>
            </a:pPr>
            <a:r>
              <a:rPr lang="en-US" dirty="0"/>
              <a:t>After reviewing pros and cons of these framework, I will have my own conclusion at the end.</a:t>
            </a:r>
          </a:p>
        </p:txBody>
      </p:sp>
      <p:sp>
        <p:nvSpPr>
          <p:cNvPr id="4" name="Slide Number Placeholder 3"/>
          <p:cNvSpPr>
            <a:spLocks noGrp="1"/>
          </p:cNvSpPr>
          <p:nvPr>
            <p:ph type="sldNum" sz="quarter" idx="5"/>
          </p:nvPr>
        </p:nvSpPr>
        <p:spPr/>
        <p:txBody>
          <a:bodyPr/>
          <a:lstStyle/>
          <a:p>
            <a:fld id="{4F6B9B63-5941-C54B-A31E-EB039B018AE7}" type="slidenum">
              <a:rPr lang="en-US" smtClean="0"/>
              <a:t>4</a:t>
            </a:fld>
            <a:endParaRPr lang="en-US"/>
          </a:p>
        </p:txBody>
      </p:sp>
    </p:spTree>
    <p:extLst>
      <p:ext uri="{BB962C8B-B14F-4D97-AF65-F5344CB8AC3E}">
        <p14:creationId xmlns:p14="http://schemas.microsoft.com/office/powerpoint/2010/main" val="536259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Google created TF to help almost all of it’s massively scaled services like Gmail and translate</a:t>
            </a:r>
          </a:p>
          <a:p>
            <a:pPr marL="228600" indent="-228600">
              <a:buAutoNum type="arabicParenR"/>
            </a:pPr>
            <a:r>
              <a:rPr lang="en-US" dirty="0"/>
              <a:t>Nowadays recognizable companies such as User, Airband, and Dropbox are decided to leverage their platform by using TF</a:t>
            </a:r>
          </a:p>
          <a:p>
            <a:pPr marL="228600" indent="-228600">
              <a:buAutoNum type="arabicParenR"/>
            </a:pPr>
            <a:r>
              <a:rPr lang="en-US" dirty="0"/>
              <a:t>Currently, it‘s best supported client language is Python </a:t>
            </a:r>
          </a:p>
          <a:p>
            <a:pPr marL="228600" indent="-228600">
              <a:buAutoNum type="arabicParenR"/>
            </a:pPr>
            <a:r>
              <a:rPr lang="en-US" dirty="0"/>
              <a:t>Having massive developers community has resulted in TF having rich detail documents</a:t>
            </a:r>
          </a:p>
          <a:p>
            <a:pPr marL="228600" indent="-228600">
              <a:buAutoNum type="arabicParenR"/>
            </a:pPr>
            <a:r>
              <a:rPr lang="en-US" dirty="0"/>
              <a:t>This documentations cover its various features like tensor board and TF serving. </a:t>
            </a:r>
          </a:p>
          <a:p>
            <a:pPr marL="228600" indent="-228600">
              <a:buAutoNum type="arabicParenR"/>
            </a:pPr>
            <a:r>
              <a:rPr lang="en-US" dirty="0"/>
              <a:t>TF boar lets developers monitor the model training process via various visualizations </a:t>
            </a:r>
          </a:p>
          <a:p>
            <a:pPr marL="228600" indent="-228600">
              <a:buAutoNum type="arabicParenR"/>
            </a:pPr>
            <a:r>
              <a:rPr lang="en-US" dirty="0"/>
              <a:t>Another crucial part is TF serving allows developers to easily serve their models into a production environment</a:t>
            </a:r>
          </a:p>
          <a:p>
            <a:pPr marL="228600" indent="-228600">
              <a:buAutoNum type="arabicParenR"/>
            </a:pPr>
            <a:endParaRPr lang="en-US" dirty="0"/>
          </a:p>
          <a:p>
            <a:pPr marL="228600" indent="-228600">
              <a:buAutoNum type="arabicParenR"/>
            </a:pPr>
            <a:r>
              <a:rPr lang="en-US" dirty="0"/>
              <a:t>But despite all of this, TF is pretty low level</a:t>
            </a:r>
          </a:p>
        </p:txBody>
      </p:sp>
      <p:sp>
        <p:nvSpPr>
          <p:cNvPr id="4" name="Slide Number Placeholder 3"/>
          <p:cNvSpPr>
            <a:spLocks noGrp="1"/>
          </p:cNvSpPr>
          <p:nvPr>
            <p:ph type="sldNum" sz="quarter" idx="5"/>
          </p:nvPr>
        </p:nvSpPr>
        <p:spPr/>
        <p:txBody>
          <a:bodyPr/>
          <a:lstStyle/>
          <a:p>
            <a:fld id="{4F6B9B63-5941-C54B-A31E-EB039B018AE7}" type="slidenum">
              <a:rPr lang="en-US" smtClean="0"/>
              <a:t>5</a:t>
            </a:fld>
            <a:endParaRPr lang="en-US"/>
          </a:p>
        </p:txBody>
      </p:sp>
    </p:spTree>
    <p:extLst>
      <p:ext uri="{BB962C8B-B14F-4D97-AF65-F5344CB8AC3E}">
        <p14:creationId xmlns:p14="http://schemas.microsoft.com/office/powerpoint/2010/main" val="222493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Having static computational graph is one of dark side from my side.</a:t>
            </a:r>
          </a:p>
        </p:txBody>
      </p:sp>
      <p:sp>
        <p:nvSpPr>
          <p:cNvPr id="4" name="Slide Number Placeholder 3"/>
          <p:cNvSpPr>
            <a:spLocks noGrp="1"/>
          </p:cNvSpPr>
          <p:nvPr>
            <p:ph type="sldNum" sz="quarter" idx="5"/>
          </p:nvPr>
        </p:nvSpPr>
        <p:spPr/>
        <p:txBody>
          <a:bodyPr/>
          <a:lstStyle/>
          <a:p>
            <a:fld id="{4F6B9B63-5941-C54B-A31E-EB039B018AE7}" type="slidenum">
              <a:rPr lang="en-US" smtClean="0"/>
              <a:t>6</a:t>
            </a:fld>
            <a:endParaRPr lang="en-US"/>
          </a:p>
        </p:txBody>
      </p:sp>
    </p:spTree>
    <p:extLst>
      <p:ext uri="{BB962C8B-B14F-4D97-AF65-F5344CB8AC3E}">
        <p14:creationId xmlns:p14="http://schemas.microsoft.com/office/powerpoint/2010/main" val="2819841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Curiously, </a:t>
            </a:r>
            <a:r>
              <a:rPr lang="en-US" dirty="0" err="1"/>
              <a:t>deepmind</a:t>
            </a:r>
            <a:r>
              <a:rPr lang="en-US" dirty="0"/>
              <a:t> perhaps the most prominent AI research lab in the world does not use </a:t>
            </a:r>
            <a:r>
              <a:rPr lang="en-US" dirty="0" err="1"/>
              <a:t>PyTorch</a:t>
            </a:r>
            <a:r>
              <a:rPr lang="en-US" dirty="0"/>
              <a:t>. They use their own framework called Sonnet which is built on the top of TF</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4F6B9B63-5941-C54B-A31E-EB039B018AE7}" type="slidenum">
              <a:rPr lang="en-US" smtClean="0"/>
              <a:t>7</a:t>
            </a:fld>
            <a:endParaRPr lang="en-US"/>
          </a:p>
        </p:txBody>
      </p:sp>
    </p:spTree>
    <p:extLst>
      <p:ext uri="{BB962C8B-B14F-4D97-AF65-F5344CB8AC3E}">
        <p14:creationId xmlns:p14="http://schemas.microsoft.com/office/powerpoint/2010/main" val="2855392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4F6B9B63-5941-C54B-A31E-EB039B018AE7}" type="slidenum">
              <a:rPr lang="en-US" smtClean="0"/>
              <a:t>8</a:t>
            </a:fld>
            <a:endParaRPr lang="en-US"/>
          </a:p>
        </p:txBody>
      </p:sp>
    </p:spTree>
    <p:extLst>
      <p:ext uri="{BB962C8B-B14F-4D97-AF65-F5344CB8AC3E}">
        <p14:creationId xmlns:p14="http://schemas.microsoft.com/office/powerpoint/2010/main" val="2187565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Before driving into more details, I have one question. What is the future of data science? Do you believe big companies like google, </a:t>
            </a:r>
            <a:r>
              <a:rPr lang="en-US" dirty="0" err="1"/>
              <a:t>deepmind</a:t>
            </a:r>
            <a:r>
              <a:rPr lang="en-US" dirty="0"/>
              <a:t>, and </a:t>
            </a:r>
            <a:r>
              <a:rPr lang="en-US" dirty="0" err="1"/>
              <a:t>nvidia</a:t>
            </a:r>
            <a:r>
              <a:rPr lang="en-US" dirty="0"/>
              <a:t> are creating this future? Some primary tasks in computer vision, NLP, signal processing and autonomous tasks are developing promising future works. </a:t>
            </a:r>
          </a:p>
          <a:p>
            <a:pPr marL="228600" indent="-228600">
              <a:buAutoNum type="arabicParenR"/>
            </a:pPr>
            <a:r>
              <a:rPr lang="en-US" dirty="0"/>
              <a:t>We have the same in healthcare domain, but there are some challenges which make the work very difficult. </a:t>
            </a:r>
          </a:p>
        </p:txBody>
      </p:sp>
      <p:sp>
        <p:nvSpPr>
          <p:cNvPr id="4" name="Slide Number Placeholder 3"/>
          <p:cNvSpPr>
            <a:spLocks noGrp="1"/>
          </p:cNvSpPr>
          <p:nvPr>
            <p:ph type="sldNum" sz="quarter" idx="5"/>
          </p:nvPr>
        </p:nvSpPr>
        <p:spPr/>
        <p:txBody>
          <a:bodyPr/>
          <a:lstStyle/>
          <a:p>
            <a:fld id="{4F6B9B63-5941-C54B-A31E-EB039B018AE7}" type="slidenum">
              <a:rPr lang="en-US" smtClean="0"/>
              <a:t>9</a:t>
            </a:fld>
            <a:endParaRPr lang="en-US"/>
          </a:p>
        </p:txBody>
      </p:sp>
    </p:spTree>
    <p:extLst>
      <p:ext uri="{BB962C8B-B14F-4D97-AF65-F5344CB8AC3E}">
        <p14:creationId xmlns:p14="http://schemas.microsoft.com/office/powerpoint/2010/main" val="4164660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There are some use cases I’ve developed and I want to highlight today, which mostly focusing on Detection patterns and diagnosis. </a:t>
            </a:r>
          </a:p>
          <a:p>
            <a:pPr marL="228600" indent="-228600">
              <a:buAutoNum type="arabicParenR"/>
            </a:pPr>
            <a:r>
              <a:rPr lang="en-US" dirty="0"/>
              <a:t>Also, I want to talk a little bit about how we can built an autonomous system in medicine. But, before that one, lets see the challenges</a:t>
            </a:r>
          </a:p>
        </p:txBody>
      </p:sp>
      <p:sp>
        <p:nvSpPr>
          <p:cNvPr id="4" name="Slide Number Placeholder 3"/>
          <p:cNvSpPr>
            <a:spLocks noGrp="1"/>
          </p:cNvSpPr>
          <p:nvPr>
            <p:ph type="sldNum" sz="quarter" idx="5"/>
          </p:nvPr>
        </p:nvSpPr>
        <p:spPr/>
        <p:txBody>
          <a:bodyPr/>
          <a:lstStyle/>
          <a:p>
            <a:fld id="{4F6B9B63-5941-C54B-A31E-EB039B018AE7}" type="slidenum">
              <a:rPr lang="en-US" smtClean="0"/>
              <a:t>10</a:t>
            </a:fld>
            <a:endParaRPr lang="en-US"/>
          </a:p>
        </p:txBody>
      </p:sp>
    </p:spTree>
    <p:extLst>
      <p:ext uri="{BB962C8B-B14F-4D97-AF65-F5344CB8AC3E}">
        <p14:creationId xmlns:p14="http://schemas.microsoft.com/office/powerpoint/2010/main" val="42454693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emf"/><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AD7030-9065-A446-B6F9-3B5612765C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C091C1C4-656F-054C-B441-338798AC117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0104" y="1486491"/>
            <a:ext cx="3697793" cy="1146099"/>
          </a:xfrm>
          <a:prstGeom prst="rect">
            <a:avLst/>
          </a:prstGeom>
        </p:spPr>
      </p:pic>
      <p:sp>
        <p:nvSpPr>
          <p:cNvPr id="7" name="Text Placeholder 10">
            <a:extLst>
              <a:ext uri="{FF2B5EF4-FFF2-40B4-BE49-F238E27FC236}">
                <a16:creationId xmlns:a16="http://schemas.microsoft.com/office/drawing/2014/main" id="{00E7BB1B-3018-2047-BBBB-0F991FFCEA90}"/>
              </a:ext>
            </a:extLst>
          </p:cNvPr>
          <p:cNvSpPr>
            <a:spLocks noGrp="1"/>
          </p:cNvSpPr>
          <p:nvPr>
            <p:ph type="body" sz="quarter" idx="10"/>
          </p:nvPr>
        </p:nvSpPr>
        <p:spPr>
          <a:xfrm>
            <a:off x="2073117" y="2764708"/>
            <a:ext cx="7534275" cy="648476"/>
          </a:xfrm>
          <a:prstGeom prst="rect">
            <a:avLst/>
          </a:prstGeom>
        </p:spPr>
        <p:txBody>
          <a:bodyPr/>
          <a:lstStyle>
            <a:lvl1pPr>
              <a:defRPr sz="3200" b="1" i="1">
                <a:solidFill>
                  <a:schemeClr val="accent1"/>
                </a:solidFill>
                <a:latin typeface="Source Sans Pro" panose="020B0503030403020204" pitchFamily="34" charset="77"/>
              </a:defRPr>
            </a:lvl1pPr>
          </a:lstStyle>
          <a:p>
            <a:pPr lvl="0"/>
            <a:endParaRPr lang="en-US"/>
          </a:p>
        </p:txBody>
      </p:sp>
      <p:sp>
        <p:nvSpPr>
          <p:cNvPr id="9" name="Text Placeholder 4">
            <a:extLst>
              <a:ext uri="{FF2B5EF4-FFF2-40B4-BE49-F238E27FC236}">
                <a16:creationId xmlns:a16="http://schemas.microsoft.com/office/drawing/2014/main" id="{8E796450-ED9F-084B-ABB5-F8468AFE36AB}"/>
              </a:ext>
            </a:extLst>
          </p:cNvPr>
          <p:cNvSpPr>
            <a:spLocks noGrp="1"/>
          </p:cNvSpPr>
          <p:nvPr>
            <p:ph type="body" sz="quarter" idx="11"/>
          </p:nvPr>
        </p:nvSpPr>
        <p:spPr>
          <a:xfrm>
            <a:off x="2065179" y="3517183"/>
            <a:ext cx="4006850" cy="1041400"/>
          </a:xfrm>
          <a:prstGeom prst="rect">
            <a:avLst/>
          </a:prstGeom>
        </p:spPr>
        <p:txBody>
          <a:bodyPr/>
          <a:lstStyle>
            <a:lvl1pPr>
              <a:defRPr b="0" i="0">
                <a:solidFill>
                  <a:schemeClr val="bg1"/>
                </a:solidFill>
                <a:latin typeface="Source Sans Pro" panose="020B0503030403020204" pitchFamily="34" charset="0"/>
                <a:ea typeface="Source Sans Pro" panose="020B0503030403020204" pitchFamily="34" charset="0"/>
              </a:defRPr>
            </a:lvl1pPr>
          </a:lstStyle>
          <a:p>
            <a:pPr lvl="0"/>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4" name="object 33">
            <a:extLst>
              <a:ext uri="{FF2B5EF4-FFF2-40B4-BE49-F238E27FC236}">
                <a16:creationId xmlns:a16="http://schemas.microsoft.com/office/drawing/2014/main" id="{5186E791-CA50-0841-8B5C-C8E8AC63180B}"/>
              </a:ext>
            </a:extLst>
          </p:cNvPr>
          <p:cNvSpPr/>
          <p:nvPr userDrawn="1"/>
        </p:nvSpPr>
        <p:spPr>
          <a:xfrm>
            <a:off x="0" y="5966460"/>
            <a:ext cx="12193270" cy="891540"/>
          </a:xfrm>
          <a:custGeom>
            <a:avLst/>
            <a:gdLst/>
            <a:ahLst/>
            <a:cxnLst/>
            <a:rect l="l" t="t" r="r" b="b"/>
            <a:pathLst>
              <a:path w="12193270" h="891540">
                <a:moveTo>
                  <a:pt x="0" y="891006"/>
                </a:moveTo>
                <a:lnTo>
                  <a:pt x="12193206" y="891006"/>
                </a:lnTo>
                <a:lnTo>
                  <a:pt x="12193206" y="0"/>
                </a:lnTo>
                <a:lnTo>
                  <a:pt x="0" y="0"/>
                </a:lnTo>
                <a:lnTo>
                  <a:pt x="0" y="891006"/>
                </a:lnTo>
                <a:close/>
              </a:path>
            </a:pathLst>
          </a:custGeom>
          <a:solidFill>
            <a:schemeClr val="tx1"/>
          </a:solidFill>
        </p:spPr>
        <p:txBody>
          <a:bodyPr wrap="square" lIns="0" tIns="0" rIns="0" bIns="0" rtlCol="0"/>
          <a:lstStyle/>
          <a:p>
            <a:endParaRPr/>
          </a:p>
        </p:txBody>
      </p:sp>
      <p:pic>
        <p:nvPicPr>
          <p:cNvPr id="16" name="Picture 15">
            <a:extLst>
              <a:ext uri="{FF2B5EF4-FFF2-40B4-BE49-F238E27FC236}">
                <a16:creationId xmlns:a16="http://schemas.microsoft.com/office/drawing/2014/main" id="{F8AD2FCF-C277-9F49-8A0D-85992D8EF2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16" y="5980973"/>
            <a:ext cx="12192000" cy="881143"/>
          </a:xfrm>
          <a:prstGeom prst="rect">
            <a:avLst/>
          </a:prstGeom>
        </p:spPr>
      </p:pic>
      <p:sp>
        <p:nvSpPr>
          <p:cNvPr id="3" name="Holder 3"/>
          <p:cNvSpPr>
            <a:spLocks noGrp="1"/>
          </p:cNvSpPr>
          <p:nvPr>
            <p:ph sz="half" idx="2"/>
          </p:nvPr>
        </p:nvSpPr>
        <p:spPr>
          <a:xfrm>
            <a:off x="351053" y="1443543"/>
            <a:ext cx="5454482" cy="4049429"/>
          </a:xfrm>
          <a:prstGeom prst="rect">
            <a:avLst/>
          </a:prstGeom>
        </p:spPr>
        <p:txBody>
          <a:bodyPr wrap="square" lIns="0" tIns="0" rIns="0" bIns="0">
            <a:spAutoFit/>
          </a:bodyPr>
          <a:lstStyle>
            <a:lvl1pPr>
              <a:defRPr/>
            </a:lvl1pPr>
          </a:lstStyle>
          <a:p>
            <a:endParaRPr/>
          </a:p>
        </p:txBody>
      </p:sp>
      <p:pic>
        <p:nvPicPr>
          <p:cNvPr id="12" name="Picture 11">
            <a:extLst>
              <a:ext uri="{FF2B5EF4-FFF2-40B4-BE49-F238E27FC236}">
                <a16:creationId xmlns:a16="http://schemas.microsoft.com/office/drawing/2014/main" id="{94328A88-A919-C54D-BC9C-CDE9E7619D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 y="5883693"/>
            <a:ext cx="12204759" cy="94785"/>
          </a:xfrm>
          <a:prstGeom prst="rect">
            <a:avLst/>
          </a:prstGeom>
        </p:spPr>
      </p:pic>
      <p:sp>
        <p:nvSpPr>
          <p:cNvPr id="13" name="object 45">
            <a:extLst>
              <a:ext uri="{FF2B5EF4-FFF2-40B4-BE49-F238E27FC236}">
                <a16:creationId xmlns:a16="http://schemas.microsoft.com/office/drawing/2014/main" id="{2E25F225-E3E5-5748-ABDA-A4C36068BC56}"/>
              </a:ext>
            </a:extLst>
          </p:cNvPr>
          <p:cNvSpPr txBox="1"/>
          <p:nvPr userDrawn="1"/>
        </p:nvSpPr>
        <p:spPr>
          <a:xfrm>
            <a:off x="2292318" y="6288499"/>
            <a:ext cx="3752248" cy="228268"/>
          </a:xfrm>
          <a:prstGeom prst="rect">
            <a:avLst/>
          </a:prstGeom>
        </p:spPr>
        <p:txBody>
          <a:bodyPr vert="horz" wrap="square" lIns="0" tIns="12700" rIns="0" bIns="0" rtlCol="0">
            <a:spAutoFit/>
          </a:bodyPr>
          <a:lstStyle/>
          <a:p>
            <a:pPr marL="12700">
              <a:lnSpc>
                <a:spcPct val="100000"/>
              </a:lnSpc>
              <a:spcBef>
                <a:spcPts val="100"/>
              </a:spcBef>
            </a:pPr>
            <a:r>
              <a:rPr sz="1400" b="0" i="0">
                <a:solidFill>
                  <a:schemeClr val="bg1"/>
                </a:solidFill>
                <a:latin typeface="Source Sans Pro" panose="020B0503030403020204" pitchFamily="34" charset="0"/>
                <a:ea typeface="Source Sans Pro" panose="020B0503030403020204" pitchFamily="34" charset="0"/>
                <a:cs typeface="SourceSansPro-BoldIt"/>
              </a:rPr>
              <a:t>Amplifying</a:t>
            </a:r>
            <a:r>
              <a:rPr sz="1400" b="0" i="0">
                <a:solidFill>
                  <a:schemeClr val="accent1"/>
                </a:solidFill>
                <a:latin typeface="Source Sans Pro" panose="020B0503030403020204" pitchFamily="34" charset="0"/>
                <a:ea typeface="Source Sans Pro" panose="020B0503030403020204" pitchFamily="34" charset="0"/>
                <a:cs typeface="SourceSansPro-BoldIt"/>
              </a:rPr>
              <a:t> </a:t>
            </a:r>
            <a:r>
              <a:rPr sz="1400" b="0" i="0" spc="-5">
                <a:solidFill>
                  <a:schemeClr val="bg1"/>
                </a:solidFill>
                <a:latin typeface="Source Sans Pro" panose="020B0503030403020204" pitchFamily="34" charset="0"/>
                <a:ea typeface="Source Sans Pro" panose="020B0503030403020204" pitchFamily="34" charset="0"/>
                <a:cs typeface="SourceSansPro-BoldIt"/>
              </a:rPr>
              <a:t>Organi</a:t>
            </a:r>
            <a:r>
              <a:rPr lang="mi-NZ" sz="1400" b="0" i="0" spc="-5">
                <a:solidFill>
                  <a:schemeClr val="bg1"/>
                </a:solidFill>
                <a:latin typeface="Source Sans Pro" panose="020B0503030403020204" pitchFamily="34" charset="0"/>
                <a:ea typeface="Source Sans Pro" panose="020B0503030403020204" pitchFamily="34" charset="0"/>
                <a:cs typeface="SourceSansPro-BoldIt"/>
              </a:rPr>
              <a:t>s</a:t>
            </a:r>
            <a:r>
              <a:rPr sz="1400" b="0" i="0" spc="-5">
                <a:solidFill>
                  <a:schemeClr val="bg1"/>
                </a:solidFill>
                <a:latin typeface="Source Sans Pro" panose="020B0503030403020204" pitchFamily="34" charset="0"/>
                <a:ea typeface="Source Sans Pro" panose="020B0503030403020204" pitchFamily="34" charset="0"/>
                <a:cs typeface="SourceSansPro-BoldIt"/>
              </a:rPr>
              <a:t>ational</a:t>
            </a:r>
            <a:r>
              <a:rPr sz="1400" b="0" i="0" spc="-35">
                <a:solidFill>
                  <a:schemeClr val="bg1"/>
                </a:solidFill>
                <a:latin typeface="Source Sans Pro" panose="020B0503030403020204" pitchFamily="34" charset="0"/>
                <a:ea typeface="Source Sans Pro" panose="020B0503030403020204" pitchFamily="34" charset="0"/>
                <a:cs typeface="SourceSansPro-BoldIt"/>
              </a:rPr>
              <a:t> </a:t>
            </a:r>
            <a:r>
              <a:rPr sz="1400" b="0" i="0" spc="-5">
                <a:solidFill>
                  <a:schemeClr val="bg1"/>
                </a:solidFill>
                <a:latin typeface="Source Sans Pro" panose="020B0503030403020204" pitchFamily="34" charset="0"/>
                <a:ea typeface="Source Sans Pro" panose="020B0503030403020204" pitchFamily="34" charset="0"/>
                <a:cs typeface="SourceSansPro-BoldIt"/>
              </a:rPr>
              <a:t>Intelligence</a:t>
            </a:r>
            <a:endParaRPr sz="1400" b="0" i="0">
              <a:solidFill>
                <a:schemeClr val="bg1"/>
              </a:solidFill>
              <a:latin typeface="Source Sans Pro" panose="020B0503030403020204" pitchFamily="34" charset="0"/>
              <a:ea typeface="Source Sans Pro" panose="020B0503030403020204" pitchFamily="34" charset="0"/>
              <a:cs typeface="SourceSansPro-BoldIt"/>
            </a:endParaRPr>
          </a:p>
        </p:txBody>
      </p:sp>
      <p:pic>
        <p:nvPicPr>
          <p:cNvPr id="14" name="Picture 13">
            <a:extLst>
              <a:ext uri="{FF2B5EF4-FFF2-40B4-BE49-F238E27FC236}">
                <a16:creationId xmlns:a16="http://schemas.microsoft.com/office/drawing/2014/main" id="{12179955-D747-8448-9865-C7CA3D72D7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3610" y="6230783"/>
            <a:ext cx="1314562" cy="407437"/>
          </a:xfrm>
          <a:prstGeom prst="rect">
            <a:avLst/>
          </a:prstGeom>
        </p:spPr>
      </p:pic>
      <p:cxnSp>
        <p:nvCxnSpPr>
          <p:cNvPr id="15" name="Straight Connector 14">
            <a:extLst>
              <a:ext uri="{FF2B5EF4-FFF2-40B4-BE49-F238E27FC236}">
                <a16:creationId xmlns:a16="http://schemas.microsoft.com/office/drawing/2014/main" id="{D90C0FB7-AF42-7248-BF95-4ED8CAED3889}"/>
              </a:ext>
            </a:extLst>
          </p:cNvPr>
          <p:cNvCxnSpPr>
            <a:cxnSpLocks/>
          </p:cNvCxnSpPr>
          <p:nvPr userDrawn="1"/>
        </p:nvCxnSpPr>
        <p:spPr>
          <a:xfrm>
            <a:off x="1959530" y="6114502"/>
            <a:ext cx="0" cy="576263"/>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Holder 2">
            <a:extLst>
              <a:ext uri="{FF2B5EF4-FFF2-40B4-BE49-F238E27FC236}">
                <a16:creationId xmlns:a16="http://schemas.microsoft.com/office/drawing/2014/main" id="{19AEC0BC-FA56-8E47-9441-166CE07BAE1C}"/>
              </a:ext>
            </a:extLst>
          </p:cNvPr>
          <p:cNvSpPr>
            <a:spLocks noGrp="1"/>
          </p:cNvSpPr>
          <p:nvPr>
            <p:ph type="ctrTitle"/>
          </p:nvPr>
        </p:nvSpPr>
        <p:spPr>
          <a:xfrm>
            <a:off x="351053" y="357974"/>
            <a:ext cx="7577096" cy="492443"/>
          </a:xfrm>
          <a:prstGeom prst="rect">
            <a:avLst/>
          </a:prstGeom>
        </p:spPr>
        <p:txBody>
          <a:bodyPr wrap="square" lIns="0" tIns="0" rIns="0" bIns="0">
            <a:normAutofit/>
          </a:bodyPr>
          <a:lstStyle>
            <a:lvl1pPr>
              <a:defRPr sz="3200" b="1" i="1">
                <a:solidFill>
                  <a:srgbClr val="2F3649"/>
                </a:solidFill>
                <a:latin typeface="Source Sans Pro" panose="020B0503030403020204" pitchFamily="34" charset="77"/>
              </a:defRPr>
            </a:lvl1pPr>
          </a:lstStyle>
          <a:p>
            <a:endParaRPr/>
          </a:p>
        </p:txBody>
      </p:sp>
      <p:sp>
        <p:nvSpPr>
          <p:cNvPr id="11" name="Holder 3">
            <a:extLst>
              <a:ext uri="{FF2B5EF4-FFF2-40B4-BE49-F238E27FC236}">
                <a16:creationId xmlns:a16="http://schemas.microsoft.com/office/drawing/2014/main" id="{22FDFF0C-0F2D-4C4A-979A-3499695A8478}"/>
              </a:ext>
            </a:extLst>
          </p:cNvPr>
          <p:cNvSpPr>
            <a:spLocks noGrp="1"/>
          </p:cNvSpPr>
          <p:nvPr>
            <p:ph type="subTitle" idx="4"/>
          </p:nvPr>
        </p:nvSpPr>
        <p:spPr>
          <a:xfrm>
            <a:off x="351053" y="916734"/>
            <a:ext cx="7577096" cy="276999"/>
          </a:xfrm>
          <a:prstGeom prst="rect">
            <a:avLst/>
          </a:prstGeom>
        </p:spPr>
        <p:txBody>
          <a:bodyPr wrap="square" lIns="0" tIns="0" rIns="0" bIns="0">
            <a:normAutofit/>
          </a:bodyPr>
          <a:lstStyle>
            <a:lvl1pPr>
              <a:defRPr b="0" i="0">
                <a:solidFill>
                  <a:schemeClr val="accent1"/>
                </a:solidFill>
                <a:latin typeface="Source Sans Pro" panose="020B0503030403020204" pitchFamily="34" charset="0"/>
                <a:ea typeface="Source Sans Pro" panose="020B0503030403020204" pitchFamily="34" charset="0"/>
              </a:defRPr>
            </a:lvl1pPr>
          </a:lstStyle>
          <a:p>
            <a:endParaRPr/>
          </a:p>
        </p:txBody>
      </p:sp>
      <p:sp>
        <p:nvSpPr>
          <p:cNvPr id="17" name="Holder 3">
            <a:extLst>
              <a:ext uri="{FF2B5EF4-FFF2-40B4-BE49-F238E27FC236}">
                <a16:creationId xmlns:a16="http://schemas.microsoft.com/office/drawing/2014/main" id="{EA13F35E-1C2C-AA4A-BB16-34854416D2A2}"/>
              </a:ext>
            </a:extLst>
          </p:cNvPr>
          <p:cNvSpPr>
            <a:spLocks noGrp="1"/>
          </p:cNvSpPr>
          <p:nvPr>
            <p:ph sz="half" idx="10"/>
          </p:nvPr>
        </p:nvSpPr>
        <p:spPr>
          <a:xfrm>
            <a:off x="6353908" y="1443543"/>
            <a:ext cx="5454482" cy="4049429"/>
          </a:xfrm>
          <a:prstGeom prst="rect">
            <a:avLst/>
          </a:prstGeom>
        </p:spPr>
        <p:txBody>
          <a:bodyPr wrap="square" lIns="0" tIns="0" rIns="0" bIns="0">
            <a:spAutoFit/>
          </a:bodyPr>
          <a:lstStyle>
            <a:lvl1pPr>
              <a:defRPr/>
            </a:lvl1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9AA693-F4C2-644C-B752-80004117CC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6" name="Picture 45">
            <a:extLst>
              <a:ext uri="{FF2B5EF4-FFF2-40B4-BE49-F238E27FC236}">
                <a16:creationId xmlns:a16="http://schemas.microsoft.com/office/drawing/2014/main" id="{35CDBE3C-9B58-0846-9D73-5D3CAAC81F7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06983" y="2151779"/>
            <a:ext cx="2851727" cy="883868"/>
          </a:xfrm>
          <a:prstGeom prst="rect">
            <a:avLst/>
          </a:prstGeom>
        </p:spPr>
      </p:pic>
      <p:sp>
        <p:nvSpPr>
          <p:cNvPr id="49" name="TextBox 48">
            <a:extLst>
              <a:ext uri="{FF2B5EF4-FFF2-40B4-BE49-F238E27FC236}">
                <a16:creationId xmlns:a16="http://schemas.microsoft.com/office/drawing/2014/main" id="{2ADE7D1F-DF7A-EF4A-A9B6-40F91BA7D00D}"/>
              </a:ext>
            </a:extLst>
          </p:cNvPr>
          <p:cNvSpPr txBox="1"/>
          <p:nvPr userDrawn="1"/>
        </p:nvSpPr>
        <p:spPr>
          <a:xfrm>
            <a:off x="2811935" y="3388367"/>
            <a:ext cx="904415" cy="369332"/>
          </a:xfrm>
          <a:prstGeom prst="rect">
            <a:avLst/>
          </a:prstGeom>
          <a:noFill/>
        </p:spPr>
        <p:txBody>
          <a:bodyPr wrap="none" rtlCol="0">
            <a:spAutoFit/>
          </a:bodyPr>
          <a:lstStyle/>
          <a:p>
            <a:r>
              <a:rPr lang="en-US" sz="1800" b="1" i="1">
                <a:solidFill>
                  <a:schemeClr val="accent1"/>
                </a:solidFill>
                <a:latin typeface="Source Sans Pro Semibold" panose="020B0503030403020204" pitchFamily="34" charset="77"/>
              </a:rPr>
              <a:t>Sydney</a:t>
            </a:r>
            <a:endParaRPr lang="en-US">
              <a:solidFill>
                <a:schemeClr val="accent1"/>
              </a:solidFill>
            </a:endParaRPr>
          </a:p>
        </p:txBody>
      </p:sp>
      <p:sp>
        <p:nvSpPr>
          <p:cNvPr id="50" name="TextBox 49">
            <a:extLst>
              <a:ext uri="{FF2B5EF4-FFF2-40B4-BE49-F238E27FC236}">
                <a16:creationId xmlns:a16="http://schemas.microsoft.com/office/drawing/2014/main" id="{9B3C8405-DCAB-FD43-9D76-81C69962875B}"/>
              </a:ext>
            </a:extLst>
          </p:cNvPr>
          <p:cNvSpPr txBox="1"/>
          <p:nvPr userDrawn="1"/>
        </p:nvSpPr>
        <p:spPr>
          <a:xfrm>
            <a:off x="6528284" y="3388367"/>
            <a:ext cx="1239442" cy="369332"/>
          </a:xfrm>
          <a:prstGeom prst="rect">
            <a:avLst/>
          </a:prstGeom>
          <a:noFill/>
        </p:spPr>
        <p:txBody>
          <a:bodyPr wrap="none" rtlCol="0">
            <a:spAutoFit/>
          </a:bodyPr>
          <a:lstStyle/>
          <a:p>
            <a:r>
              <a:rPr lang="en-US" sz="1800" b="1" i="1">
                <a:solidFill>
                  <a:schemeClr val="accent1"/>
                </a:solidFill>
                <a:latin typeface="Source Sans Pro Semibold" panose="020B0503030403020204" pitchFamily="34" charset="77"/>
              </a:rPr>
              <a:t>Melbourne</a:t>
            </a:r>
            <a:endParaRPr lang="en-US">
              <a:solidFill>
                <a:schemeClr val="accent1"/>
              </a:solidFill>
            </a:endParaRPr>
          </a:p>
        </p:txBody>
      </p:sp>
      <p:cxnSp>
        <p:nvCxnSpPr>
          <p:cNvPr id="51" name="Straight Connector 50">
            <a:extLst>
              <a:ext uri="{FF2B5EF4-FFF2-40B4-BE49-F238E27FC236}">
                <a16:creationId xmlns:a16="http://schemas.microsoft.com/office/drawing/2014/main" id="{2C2B0430-F75E-3549-8D8D-5BCA2E767A7A}"/>
              </a:ext>
            </a:extLst>
          </p:cNvPr>
          <p:cNvCxnSpPr>
            <a:cxnSpLocks/>
          </p:cNvCxnSpPr>
          <p:nvPr userDrawn="1"/>
        </p:nvCxnSpPr>
        <p:spPr>
          <a:xfrm>
            <a:off x="5652734" y="3573033"/>
            <a:ext cx="10984" cy="1028487"/>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F80D0DF-E59F-4C4C-8CCE-DB5E13F109B6}"/>
              </a:ext>
            </a:extLst>
          </p:cNvPr>
          <p:cNvSpPr txBox="1"/>
          <p:nvPr userDrawn="1"/>
        </p:nvSpPr>
        <p:spPr>
          <a:xfrm>
            <a:off x="3933142" y="6177563"/>
            <a:ext cx="3461151" cy="369332"/>
          </a:xfrm>
          <a:prstGeom prst="rect">
            <a:avLst/>
          </a:prstGeom>
          <a:noFill/>
        </p:spPr>
        <p:txBody>
          <a:bodyPr wrap="square" rtlCol="0">
            <a:spAutoFit/>
          </a:bodyPr>
          <a:lstStyle/>
          <a:p>
            <a:pPr algn="ctr"/>
            <a:r>
              <a:rPr lang="en-US" sz="1800" b="1" i="1" err="1">
                <a:solidFill>
                  <a:schemeClr val="bg1"/>
                </a:solidFill>
                <a:latin typeface="Source Sans Pro Semibold" panose="020B0503030403020204" pitchFamily="34" charset="77"/>
              </a:rPr>
              <a:t>www.Intellify.com.au</a:t>
            </a:r>
            <a:endParaRPr lang="en-US" sz="1800"/>
          </a:p>
        </p:txBody>
      </p:sp>
      <p:sp>
        <p:nvSpPr>
          <p:cNvPr id="53" name="object 1314">
            <a:extLst>
              <a:ext uri="{FF2B5EF4-FFF2-40B4-BE49-F238E27FC236}">
                <a16:creationId xmlns:a16="http://schemas.microsoft.com/office/drawing/2014/main" id="{C6ADA7E1-5E15-304E-8AA2-3444241F563E}"/>
              </a:ext>
            </a:extLst>
          </p:cNvPr>
          <p:cNvSpPr txBox="1"/>
          <p:nvPr userDrawn="1"/>
        </p:nvSpPr>
        <p:spPr>
          <a:xfrm>
            <a:off x="2906983" y="3917247"/>
            <a:ext cx="3461151" cy="1274708"/>
          </a:xfrm>
          <a:prstGeom prst="rect">
            <a:avLst/>
          </a:prstGeom>
        </p:spPr>
        <p:txBody>
          <a:bodyPr vert="horz" wrap="square" lIns="0" tIns="12700" rIns="0" bIns="0" rtlCol="0">
            <a:spAutoFit/>
          </a:bodyPr>
          <a:lstStyle/>
          <a:p>
            <a:r>
              <a:rPr lang="en-US" sz="1600" b="0" i="0">
                <a:solidFill>
                  <a:schemeClr val="bg1"/>
                </a:solidFill>
                <a:latin typeface="Source Sans Pro" panose="020B0503030403020204" pitchFamily="34" charset="0"/>
                <a:ea typeface="Source Sans Pro" panose="020B0503030403020204" pitchFamily="34" charset="0"/>
              </a:rPr>
              <a:t>Level 8, 11 York St </a:t>
            </a:r>
          </a:p>
          <a:p>
            <a:r>
              <a:rPr lang="en-US" sz="1600" b="0" i="0">
                <a:solidFill>
                  <a:schemeClr val="bg1"/>
                </a:solidFill>
                <a:latin typeface="Source Sans Pro" panose="020B0503030403020204" pitchFamily="34" charset="0"/>
                <a:ea typeface="Source Sans Pro" panose="020B0503030403020204" pitchFamily="34" charset="0"/>
              </a:rPr>
              <a:t>Sydney, NSW 2000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accent1"/>
                </a:solidFill>
                <a:latin typeface="Source Sans Pro" panose="020B0503030403020204" pitchFamily="34" charset="0"/>
                <a:ea typeface="Source Sans Pro" panose="020B0503030403020204" pitchFamily="34" charset="0"/>
              </a:rPr>
              <a:t>T</a:t>
            </a:r>
            <a:r>
              <a:rPr lang="en-US" sz="1600" b="0" i="0">
                <a:solidFill>
                  <a:schemeClr val="bg1"/>
                </a:solidFill>
                <a:latin typeface="Source Sans Pro" panose="020B0503030403020204" pitchFamily="34" charset="0"/>
                <a:ea typeface="Source Sans Pro" panose="020B0503030403020204" pitchFamily="34" charset="0"/>
              </a:rPr>
              <a:t>: (02) 8089 4073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accent1"/>
                </a:solidFill>
                <a:latin typeface="Source Sans Pro" panose="020B0503030403020204" pitchFamily="34" charset="0"/>
                <a:ea typeface="Source Sans Pro" panose="020B0503030403020204" pitchFamily="34" charset="0"/>
              </a:rPr>
              <a:t>E</a:t>
            </a:r>
            <a:r>
              <a:rPr lang="en-US" sz="1600" b="0" i="0">
                <a:solidFill>
                  <a:schemeClr val="bg1"/>
                </a:solidFill>
                <a:latin typeface="Source Sans Pro" panose="020B0503030403020204" pitchFamily="34" charset="0"/>
                <a:ea typeface="Source Sans Pro" panose="020B0503030403020204" pitchFamily="34" charset="0"/>
              </a:rPr>
              <a:t>: </a:t>
            </a:r>
            <a:r>
              <a:rPr lang="en-US" sz="1600" b="0" i="0" err="1">
                <a:solidFill>
                  <a:schemeClr val="bg1"/>
                </a:solidFill>
                <a:latin typeface="Source Sans Pro" panose="020B0503030403020204" pitchFamily="34" charset="0"/>
                <a:ea typeface="Source Sans Pro" panose="020B0503030403020204" pitchFamily="34" charset="0"/>
              </a:rPr>
              <a:t>info@intellify.com.au</a:t>
            </a:r>
            <a:endParaRPr lang="en-US" sz="1600" b="0" i="0">
              <a:solidFill>
                <a:schemeClr val="bg1"/>
              </a:solidFill>
              <a:latin typeface="Source Sans Pro" panose="020B0503030403020204" pitchFamily="34" charset="0"/>
              <a:ea typeface="Source Sans Pro" panose="020B0503030403020204" pitchFamily="34" charset="0"/>
            </a:endParaRPr>
          </a:p>
          <a:p>
            <a:endParaRPr lang="en-US" b="1" i="1">
              <a:solidFill>
                <a:schemeClr val="bg1"/>
              </a:solidFill>
              <a:latin typeface="Source Sans Pro Semibold" panose="020B0503030403020204" pitchFamily="34" charset="77"/>
            </a:endParaRPr>
          </a:p>
        </p:txBody>
      </p:sp>
      <p:sp>
        <p:nvSpPr>
          <p:cNvPr id="54" name="object 1314">
            <a:extLst>
              <a:ext uri="{FF2B5EF4-FFF2-40B4-BE49-F238E27FC236}">
                <a16:creationId xmlns:a16="http://schemas.microsoft.com/office/drawing/2014/main" id="{B492A9E0-5AD0-F54C-96F6-C142349D3BAE}"/>
              </a:ext>
            </a:extLst>
          </p:cNvPr>
          <p:cNvSpPr txBox="1"/>
          <p:nvPr userDrawn="1"/>
        </p:nvSpPr>
        <p:spPr>
          <a:xfrm>
            <a:off x="6617300" y="3917247"/>
            <a:ext cx="3461151" cy="1520929"/>
          </a:xfrm>
          <a:prstGeom prst="rect">
            <a:avLst/>
          </a:prstGeom>
        </p:spPr>
        <p:txBody>
          <a:bodyPr vert="horz" wrap="square" lIns="0" tIns="12700" rIns="0" bIns="0" rtlCol="0">
            <a:spAutoFit/>
          </a:bodyPr>
          <a:lstStyle/>
          <a:p>
            <a:r>
              <a:rPr lang="en-US" sz="1600" b="0" i="0">
                <a:solidFill>
                  <a:schemeClr val="bg1"/>
                </a:solidFill>
                <a:latin typeface="Source Sans Pro" panose="020B0503030403020204" pitchFamily="34" charset="0"/>
                <a:ea typeface="Source Sans Pro" panose="020B0503030403020204" pitchFamily="34" charset="0"/>
              </a:rPr>
              <a:t>Level 28, 303 Collins St</a:t>
            </a:r>
          </a:p>
          <a:p>
            <a:r>
              <a:rPr lang="en-US" sz="1600" b="0" i="0">
                <a:solidFill>
                  <a:schemeClr val="bg1"/>
                </a:solidFill>
                <a:latin typeface="Source Sans Pro" panose="020B0503030403020204" pitchFamily="34" charset="0"/>
                <a:ea typeface="Source Sans Pro" panose="020B0503030403020204" pitchFamily="34" charset="0"/>
              </a:rPr>
              <a:t>Melbourne, VIC 3000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accent1"/>
                </a:solidFill>
                <a:latin typeface="Source Sans Pro" panose="020B0503030403020204" pitchFamily="34" charset="0"/>
                <a:ea typeface="Source Sans Pro" panose="020B0503030403020204" pitchFamily="34" charset="0"/>
              </a:rPr>
              <a:t>T</a:t>
            </a:r>
            <a:r>
              <a:rPr lang="en-US" sz="1600" b="0" i="0">
                <a:solidFill>
                  <a:schemeClr val="bg1"/>
                </a:solidFill>
                <a:latin typeface="Source Sans Pro" panose="020B0503030403020204" pitchFamily="34" charset="0"/>
                <a:ea typeface="Source Sans Pro" panose="020B0503030403020204" pitchFamily="34" charset="0"/>
              </a:rPr>
              <a:t>: (02) 8089 4073</a:t>
            </a:r>
            <a:r>
              <a:rPr lang="en-US" sz="1600" b="0" i="0" u="none">
                <a:solidFill>
                  <a:schemeClr val="accent1"/>
                </a:solidFill>
                <a:latin typeface="Source Sans Pro" panose="020B0503030403020204" pitchFamily="34" charset="0"/>
                <a:ea typeface="Source Sans Pro" panose="020B0503030403020204" pitchFamily="34" charset="0"/>
              </a:rPr>
              <a:t> </a:t>
            </a:r>
            <a:endParaRPr lang="en-US" sz="1600" b="0" i="0">
              <a:solidFill>
                <a:schemeClr val="bg1"/>
              </a:solidFill>
              <a:latin typeface="Source Sans Pro" panose="020B0503030403020204" pitchFamily="34" charset="0"/>
              <a:ea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accent1"/>
                </a:solidFill>
                <a:latin typeface="Source Sans Pro" panose="020B0503030403020204" pitchFamily="34" charset="0"/>
                <a:ea typeface="Source Sans Pro" panose="020B0503030403020204" pitchFamily="34" charset="0"/>
              </a:rPr>
              <a:t>E</a:t>
            </a:r>
            <a:r>
              <a:rPr lang="en-US" sz="1600" b="0" i="0">
                <a:solidFill>
                  <a:schemeClr val="bg1"/>
                </a:solidFill>
                <a:latin typeface="Source Sans Pro" panose="020B0503030403020204" pitchFamily="34" charset="0"/>
                <a:ea typeface="Source Sans Pro" panose="020B0503030403020204" pitchFamily="34" charset="0"/>
              </a:rPr>
              <a:t>: </a:t>
            </a:r>
            <a:r>
              <a:rPr lang="en-US" sz="1600" b="0" i="0" err="1">
                <a:solidFill>
                  <a:schemeClr val="bg1"/>
                </a:solidFill>
                <a:latin typeface="Source Sans Pro" panose="020B0503030403020204" pitchFamily="34" charset="0"/>
                <a:ea typeface="Source Sans Pro" panose="020B0503030403020204" pitchFamily="34" charset="0"/>
              </a:rPr>
              <a:t>info@intellify.com.au</a:t>
            </a:r>
            <a:endParaRPr lang="en-US" sz="1600" b="0" i="0">
              <a:solidFill>
                <a:schemeClr val="bg1"/>
              </a:solidFill>
              <a:latin typeface="Source Sans Pro" panose="020B0503030403020204" pitchFamily="34" charset="0"/>
              <a:ea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i="1">
              <a:solidFill>
                <a:schemeClr val="bg1"/>
              </a:solidFill>
              <a:latin typeface="Source Sans Pro Semibold" panose="020B0503030403020204" pitchFamily="34" charset="77"/>
            </a:endParaRPr>
          </a:p>
          <a:p>
            <a:endParaRPr lang="en-US" b="1" i="1">
              <a:solidFill>
                <a:schemeClr val="bg1"/>
              </a:solidFill>
              <a:latin typeface="Source Sans Pro Semibold" panose="020B0503030403020204" pitchFamily="34" charset="77"/>
            </a:endParaRPr>
          </a:p>
        </p:txBody>
      </p:sp>
    </p:spTree>
    <p:extLst>
      <p:ext uri="{BB962C8B-B14F-4D97-AF65-F5344CB8AC3E}">
        <p14:creationId xmlns:p14="http://schemas.microsoft.com/office/powerpoint/2010/main" val="2387244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 TITLE SLID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14D89EE-C7AD-624B-A4AB-12522B5733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D2140B96-E74D-4041-8BB1-703C2DA0EFE6}"/>
              </a:ext>
            </a:extLst>
          </p:cNvPr>
          <p:cNvSpPr/>
          <p:nvPr userDrawn="1"/>
        </p:nvSpPr>
        <p:spPr>
          <a:xfrm>
            <a:off x="0" y="5165766"/>
            <a:ext cx="12192000" cy="1692234"/>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FCA006A5-BAC5-D348-9265-1A5C2C957CC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40294" y="1335768"/>
            <a:ext cx="3697793" cy="1146099"/>
          </a:xfrm>
          <a:prstGeom prst="rect">
            <a:avLst/>
          </a:prstGeom>
        </p:spPr>
      </p:pic>
      <p:sp>
        <p:nvSpPr>
          <p:cNvPr id="11" name="Text Placeholder 10">
            <a:extLst>
              <a:ext uri="{FF2B5EF4-FFF2-40B4-BE49-F238E27FC236}">
                <a16:creationId xmlns:a16="http://schemas.microsoft.com/office/drawing/2014/main" id="{9E968429-9077-834A-B88D-180636AE2C84}"/>
              </a:ext>
            </a:extLst>
          </p:cNvPr>
          <p:cNvSpPr>
            <a:spLocks noGrp="1"/>
          </p:cNvSpPr>
          <p:nvPr>
            <p:ph type="body" sz="quarter" idx="10"/>
          </p:nvPr>
        </p:nvSpPr>
        <p:spPr>
          <a:xfrm>
            <a:off x="2113307" y="2613985"/>
            <a:ext cx="7534275" cy="648476"/>
          </a:xfrm>
          <a:prstGeom prst="rect">
            <a:avLst/>
          </a:prstGeom>
        </p:spPr>
        <p:txBody>
          <a:bodyPr/>
          <a:lstStyle>
            <a:lvl1pPr>
              <a:defRPr sz="3200" b="1" i="1">
                <a:solidFill>
                  <a:schemeClr val="accent1"/>
                </a:solidFill>
                <a:latin typeface="Source Sans Pro" panose="020B0503030403020204" pitchFamily="34" charset="77"/>
              </a:defRPr>
            </a:lvl1pPr>
          </a:lstStyle>
          <a:p>
            <a:pPr lvl="0"/>
            <a:endParaRPr lang="en-US"/>
          </a:p>
        </p:txBody>
      </p:sp>
      <p:sp>
        <p:nvSpPr>
          <p:cNvPr id="5" name="Text Placeholder 4">
            <a:extLst>
              <a:ext uri="{FF2B5EF4-FFF2-40B4-BE49-F238E27FC236}">
                <a16:creationId xmlns:a16="http://schemas.microsoft.com/office/drawing/2014/main" id="{4CC86ABB-FA6C-C149-A757-33F68D5742AC}"/>
              </a:ext>
            </a:extLst>
          </p:cNvPr>
          <p:cNvSpPr>
            <a:spLocks noGrp="1"/>
          </p:cNvSpPr>
          <p:nvPr>
            <p:ph type="body" sz="quarter" idx="11"/>
          </p:nvPr>
        </p:nvSpPr>
        <p:spPr>
          <a:xfrm>
            <a:off x="2105369" y="3366460"/>
            <a:ext cx="4006850" cy="1041400"/>
          </a:xfrm>
          <a:prstGeom prst="rect">
            <a:avLst/>
          </a:prstGeom>
        </p:spPr>
        <p:txBody>
          <a:bodyPr/>
          <a:lstStyle>
            <a:lvl1pPr>
              <a:defRPr b="0" i="0">
                <a:solidFill>
                  <a:schemeClr val="bg1"/>
                </a:solidFill>
                <a:latin typeface="Source Sans Pro" panose="020B0503030403020204" pitchFamily="34" charset="0"/>
                <a:ea typeface="Source Sans Pro" panose="020B0503030403020204" pitchFamily="34" charset="0"/>
              </a:defRPr>
            </a:lvl1pPr>
          </a:lstStyle>
          <a:p>
            <a:pPr lvl="0"/>
            <a:endParaRPr lang="en-US"/>
          </a:p>
        </p:txBody>
      </p:sp>
      <p:sp>
        <p:nvSpPr>
          <p:cNvPr id="40" name="TextBox 39">
            <a:extLst>
              <a:ext uri="{FF2B5EF4-FFF2-40B4-BE49-F238E27FC236}">
                <a16:creationId xmlns:a16="http://schemas.microsoft.com/office/drawing/2014/main" id="{9AFA9E3D-AE83-0243-BD96-1CB21D8CEC40}"/>
              </a:ext>
            </a:extLst>
          </p:cNvPr>
          <p:cNvSpPr txBox="1"/>
          <p:nvPr userDrawn="1"/>
        </p:nvSpPr>
        <p:spPr>
          <a:xfrm>
            <a:off x="9794221" y="6186865"/>
            <a:ext cx="1517715" cy="307777"/>
          </a:xfrm>
          <a:prstGeom prst="rect">
            <a:avLst/>
          </a:prstGeom>
          <a:noFill/>
        </p:spPr>
        <p:txBody>
          <a:bodyPr wrap="square" rtlCol="0">
            <a:spAutoFit/>
          </a:bodyPr>
          <a:lstStyle/>
          <a:p>
            <a:r>
              <a:rPr lang="en-US" sz="1400" b="0" i="0" err="1">
                <a:solidFill>
                  <a:schemeClr val="tx1"/>
                </a:solidFill>
                <a:latin typeface="Source Sans Pro" panose="020B0503030403020204" pitchFamily="34" charset="0"/>
                <a:ea typeface="Source Sans Pro" panose="020B0503030403020204" pitchFamily="34" charset="0"/>
              </a:rPr>
              <a:t>Intellify</a:t>
            </a:r>
            <a:r>
              <a:rPr lang="en-US" sz="1400" b="0" i="0">
                <a:solidFill>
                  <a:schemeClr val="tx1"/>
                </a:solidFill>
                <a:latin typeface="Source Sans Pro" panose="020B0503030403020204" pitchFamily="34" charset="0"/>
                <a:ea typeface="Source Sans Pro" panose="020B0503030403020204" pitchFamily="34" charset="0"/>
              </a:rPr>
              <a:t> Pty Ltd</a:t>
            </a:r>
          </a:p>
        </p:txBody>
      </p:sp>
      <p:sp>
        <p:nvSpPr>
          <p:cNvPr id="41" name="TextBox 40">
            <a:extLst>
              <a:ext uri="{FF2B5EF4-FFF2-40B4-BE49-F238E27FC236}">
                <a16:creationId xmlns:a16="http://schemas.microsoft.com/office/drawing/2014/main" id="{DB2A196B-86CD-244F-BFCC-5D8BB66A713D}"/>
              </a:ext>
            </a:extLst>
          </p:cNvPr>
          <p:cNvSpPr txBox="1"/>
          <p:nvPr userDrawn="1"/>
        </p:nvSpPr>
        <p:spPr>
          <a:xfrm>
            <a:off x="9794221" y="5822663"/>
            <a:ext cx="1517715" cy="307777"/>
          </a:xfrm>
          <a:prstGeom prst="rect">
            <a:avLst/>
          </a:prstGeom>
          <a:noFill/>
        </p:spPr>
        <p:txBody>
          <a:bodyPr wrap="square" rtlCol="0">
            <a:spAutoFit/>
          </a:bodyPr>
          <a:lstStyle/>
          <a:p>
            <a:r>
              <a:rPr lang="en-US" sz="1400" b="0" i="0" err="1">
                <a:solidFill>
                  <a:schemeClr val="tx1"/>
                </a:solidFill>
                <a:latin typeface="Source Sans Pro" panose="020B0503030403020204" pitchFamily="34" charset="0"/>
                <a:ea typeface="Source Sans Pro" panose="020B0503030403020204" pitchFamily="34" charset="0"/>
              </a:rPr>
              <a:t>IntellifyAI</a:t>
            </a:r>
            <a:endParaRPr lang="en-US" sz="1400" b="0" i="0">
              <a:solidFill>
                <a:schemeClr val="tx1"/>
              </a:solidFill>
              <a:latin typeface="Source Sans Pro" panose="020B0503030403020204" pitchFamily="34" charset="0"/>
              <a:ea typeface="Source Sans Pro" panose="020B0503030403020204" pitchFamily="34" charset="0"/>
            </a:endParaRPr>
          </a:p>
        </p:txBody>
      </p:sp>
      <p:sp>
        <p:nvSpPr>
          <p:cNvPr id="42" name="TextBox 41">
            <a:extLst>
              <a:ext uri="{FF2B5EF4-FFF2-40B4-BE49-F238E27FC236}">
                <a16:creationId xmlns:a16="http://schemas.microsoft.com/office/drawing/2014/main" id="{628741C7-6F72-9C4D-9E1D-B83BDB171391}"/>
              </a:ext>
            </a:extLst>
          </p:cNvPr>
          <p:cNvSpPr txBox="1"/>
          <p:nvPr userDrawn="1"/>
        </p:nvSpPr>
        <p:spPr>
          <a:xfrm>
            <a:off x="9794220" y="5481184"/>
            <a:ext cx="1517715" cy="307777"/>
          </a:xfrm>
          <a:prstGeom prst="rect">
            <a:avLst/>
          </a:prstGeom>
          <a:noFill/>
        </p:spPr>
        <p:txBody>
          <a:bodyPr wrap="square" rtlCol="0">
            <a:spAutoFit/>
          </a:bodyPr>
          <a:lstStyle/>
          <a:p>
            <a:r>
              <a:rPr lang="en-US" sz="1400" b="0" i="0" err="1">
                <a:solidFill>
                  <a:schemeClr val="tx1"/>
                </a:solidFill>
                <a:latin typeface="Source Sans Pro" panose="020B0503030403020204" pitchFamily="34" charset="0"/>
                <a:ea typeface="Source Sans Pro" panose="020B0503030403020204" pitchFamily="34" charset="0"/>
              </a:rPr>
              <a:t>Intellify_AI</a:t>
            </a:r>
            <a:endParaRPr lang="en-US" sz="1400" b="0" i="0">
              <a:solidFill>
                <a:schemeClr val="tx1"/>
              </a:solidFill>
              <a:latin typeface="Source Sans Pro" panose="020B0503030403020204" pitchFamily="34" charset="0"/>
              <a:ea typeface="Source Sans Pro" panose="020B0503030403020204" pitchFamily="34" charset="0"/>
            </a:endParaRPr>
          </a:p>
        </p:txBody>
      </p:sp>
      <p:pic>
        <p:nvPicPr>
          <p:cNvPr id="43" name="Picture 42">
            <a:extLst>
              <a:ext uri="{FF2B5EF4-FFF2-40B4-BE49-F238E27FC236}">
                <a16:creationId xmlns:a16="http://schemas.microsoft.com/office/drawing/2014/main" id="{77BFC6B6-8B5E-4847-80D0-2FCE10E80B21}"/>
              </a:ext>
            </a:extLst>
          </p:cNvPr>
          <p:cNvPicPr>
            <a:picLocks noChangeAspect="1"/>
          </p:cNvPicPr>
          <p:nvPr userDrawn="1"/>
        </p:nvPicPr>
        <p:blipFill>
          <a:blip r:embed="rId4"/>
          <a:stretch>
            <a:fillRect/>
          </a:stretch>
        </p:blipFill>
        <p:spPr>
          <a:xfrm flipH="1">
            <a:off x="3744444" y="5473181"/>
            <a:ext cx="155983" cy="252944"/>
          </a:xfrm>
          <a:prstGeom prst="rect">
            <a:avLst/>
          </a:prstGeom>
        </p:spPr>
      </p:pic>
      <p:cxnSp>
        <p:nvCxnSpPr>
          <p:cNvPr id="44" name="Straight Connector 43">
            <a:extLst>
              <a:ext uri="{FF2B5EF4-FFF2-40B4-BE49-F238E27FC236}">
                <a16:creationId xmlns:a16="http://schemas.microsoft.com/office/drawing/2014/main" id="{8BC0587A-F1FC-C040-8231-11AAD17D458E}"/>
              </a:ext>
            </a:extLst>
          </p:cNvPr>
          <p:cNvCxnSpPr>
            <a:cxnSpLocks/>
          </p:cNvCxnSpPr>
          <p:nvPr userDrawn="1"/>
        </p:nvCxnSpPr>
        <p:spPr>
          <a:xfrm>
            <a:off x="3274640" y="5648817"/>
            <a:ext cx="0" cy="5762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D6F8E54-95E3-3F49-8A5C-71072669E76F}"/>
              </a:ext>
            </a:extLst>
          </p:cNvPr>
          <p:cNvSpPr txBox="1"/>
          <p:nvPr userDrawn="1"/>
        </p:nvSpPr>
        <p:spPr>
          <a:xfrm>
            <a:off x="3954243" y="5451582"/>
            <a:ext cx="2510672" cy="1384995"/>
          </a:xfrm>
          <a:prstGeom prst="rect">
            <a:avLst/>
          </a:prstGeom>
          <a:noFill/>
        </p:spPr>
        <p:txBody>
          <a:bodyPr wrap="square" rtlCol="0">
            <a:spAutoFit/>
          </a:bodyPr>
          <a:lstStyle/>
          <a:p>
            <a:r>
              <a:rPr lang="en-US" sz="1400" b="1" i="1">
                <a:solidFill>
                  <a:schemeClr val="tx1"/>
                </a:solidFill>
                <a:latin typeface="Source Sans Pro" panose="020B0503030403020204" pitchFamily="34" charset="0"/>
                <a:ea typeface="Source Sans Pro" panose="020B0503030403020204" pitchFamily="34" charset="0"/>
              </a:rPr>
              <a:t>Sydney</a:t>
            </a:r>
          </a:p>
          <a:p>
            <a:r>
              <a:rPr lang="en-US" sz="1400" b="0" i="0">
                <a:solidFill>
                  <a:schemeClr val="tx1"/>
                </a:solidFill>
                <a:latin typeface="Source Sans Pro" panose="020B0503030403020204" pitchFamily="34" charset="0"/>
                <a:ea typeface="Source Sans Pro" panose="020B0503030403020204" pitchFamily="34" charset="0"/>
              </a:rPr>
              <a:t>Level 8</a:t>
            </a:r>
          </a:p>
          <a:p>
            <a:r>
              <a:rPr lang="en-US" sz="1400" b="0" i="0">
                <a:solidFill>
                  <a:schemeClr val="tx1"/>
                </a:solidFill>
                <a:latin typeface="Source Sans Pro" panose="020B0503030403020204" pitchFamily="34" charset="0"/>
                <a:ea typeface="Source Sans Pro" panose="020B0503030403020204" pitchFamily="34" charset="0"/>
              </a:rPr>
              <a:t>11 York Street</a:t>
            </a:r>
          </a:p>
          <a:p>
            <a:r>
              <a:rPr lang="en-US" sz="1400" b="0" i="0">
                <a:solidFill>
                  <a:schemeClr val="tx1"/>
                </a:solidFill>
                <a:latin typeface="Source Sans Pro" panose="020B0503030403020204" pitchFamily="34" charset="0"/>
                <a:ea typeface="Source Sans Pro" panose="020B0503030403020204" pitchFamily="34" charset="0"/>
              </a:rPr>
              <a:t>Sydney, NSW 2000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a:solidFill>
                  <a:schemeClr val="accent1"/>
                </a:solidFill>
                <a:latin typeface="Source Sans Pro" panose="020B0503030403020204" pitchFamily="34" charset="0"/>
                <a:ea typeface="Source Sans Pro" panose="020B0503030403020204" pitchFamily="34" charset="0"/>
              </a:rPr>
              <a:t>T.  </a:t>
            </a:r>
            <a:r>
              <a:rPr lang="en-US" sz="1400" b="0" i="0">
                <a:solidFill>
                  <a:schemeClr val="tx1"/>
                </a:solidFill>
                <a:latin typeface="Source Sans Pro" panose="020B0503030403020204" pitchFamily="34" charset="0"/>
                <a:ea typeface="Source Sans Pro" panose="020B0503030403020204" pitchFamily="34" charset="0"/>
              </a:rPr>
              <a:t>(02) 8089 4073</a:t>
            </a:r>
          </a:p>
          <a:p>
            <a:endParaRPr lang="en-US" sz="1400" b="1" i="0">
              <a:solidFill>
                <a:schemeClr val="bg1"/>
              </a:solidFill>
              <a:latin typeface="Source Sans Pro Semibold" panose="020B0503030403020204" pitchFamily="34" charset="77"/>
            </a:endParaRPr>
          </a:p>
        </p:txBody>
      </p:sp>
      <p:cxnSp>
        <p:nvCxnSpPr>
          <p:cNvPr id="46" name="Straight Connector 45">
            <a:extLst>
              <a:ext uri="{FF2B5EF4-FFF2-40B4-BE49-F238E27FC236}">
                <a16:creationId xmlns:a16="http://schemas.microsoft.com/office/drawing/2014/main" id="{2658D394-7BD6-E541-B295-C10BF09A2AD3}"/>
              </a:ext>
            </a:extLst>
          </p:cNvPr>
          <p:cNvCxnSpPr>
            <a:cxnSpLocks/>
          </p:cNvCxnSpPr>
          <p:nvPr userDrawn="1"/>
        </p:nvCxnSpPr>
        <p:spPr>
          <a:xfrm>
            <a:off x="8791983" y="5641936"/>
            <a:ext cx="0" cy="5762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13610A5-E80F-E847-BEF9-0AB982A8BB66}"/>
              </a:ext>
            </a:extLst>
          </p:cNvPr>
          <p:cNvSpPr txBox="1"/>
          <p:nvPr userDrawn="1"/>
        </p:nvSpPr>
        <p:spPr>
          <a:xfrm>
            <a:off x="1054892" y="5570981"/>
            <a:ext cx="2510672" cy="307777"/>
          </a:xfrm>
          <a:prstGeom prst="rect">
            <a:avLst/>
          </a:prstGeom>
          <a:noFill/>
        </p:spPr>
        <p:txBody>
          <a:bodyPr wrap="square" rtlCol="0">
            <a:spAutoFit/>
          </a:bodyPr>
          <a:lstStyle/>
          <a:p>
            <a:pPr>
              <a:lnSpc>
                <a:spcPct val="100000"/>
              </a:lnSpc>
            </a:pPr>
            <a:r>
              <a:rPr lang="en-US" sz="1400" b="0" i="0" err="1">
                <a:solidFill>
                  <a:schemeClr val="tx1"/>
                </a:solidFill>
                <a:latin typeface="Source Sans Pro" panose="020B0503030403020204" pitchFamily="34" charset="0"/>
                <a:ea typeface="Source Sans Pro" panose="020B0503030403020204" pitchFamily="34" charset="0"/>
              </a:rPr>
              <a:t>www.intellify.com.au</a:t>
            </a:r>
            <a:endParaRPr lang="en-US" sz="1400" b="0" i="0">
              <a:solidFill>
                <a:schemeClr val="tx1"/>
              </a:solidFill>
              <a:latin typeface="Source Sans Pro" panose="020B0503030403020204" pitchFamily="34" charset="0"/>
              <a:ea typeface="Source Sans Pro" panose="020B0503030403020204" pitchFamily="34" charset="0"/>
            </a:endParaRPr>
          </a:p>
        </p:txBody>
      </p:sp>
      <p:pic>
        <p:nvPicPr>
          <p:cNvPr id="50" name="Picture 49">
            <a:extLst>
              <a:ext uri="{FF2B5EF4-FFF2-40B4-BE49-F238E27FC236}">
                <a16:creationId xmlns:a16="http://schemas.microsoft.com/office/drawing/2014/main" id="{55A2A4F0-6EF7-5F4F-AD83-CC3D2C85A3E5}"/>
              </a:ext>
            </a:extLst>
          </p:cNvPr>
          <p:cNvPicPr>
            <a:picLocks noChangeAspect="1"/>
          </p:cNvPicPr>
          <p:nvPr userDrawn="1"/>
        </p:nvPicPr>
        <p:blipFill>
          <a:blip r:embed="rId4"/>
          <a:stretch>
            <a:fillRect/>
          </a:stretch>
        </p:blipFill>
        <p:spPr>
          <a:xfrm flipH="1">
            <a:off x="6357790" y="5449042"/>
            <a:ext cx="155983" cy="252944"/>
          </a:xfrm>
          <a:prstGeom prst="rect">
            <a:avLst/>
          </a:prstGeom>
        </p:spPr>
      </p:pic>
      <p:sp>
        <p:nvSpPr>
          <p:cNvPr id="51" name="TextBox 50">
            <a:extLst>
              <a:ext uri="{FF2B5EF4-FFF2-40B4-BE49-F238E27FC236}">
                <a16:creationId xmlns:a16="http://schemas.microsoft.com/office/drawing/2014/main" id="{E818EFCF-3FB5-FB45-8D43-496CAAB75C36}"/>
              </a:ext>
            </a:extLst>
          </p:cNvPr>
          <p:cNvSpPr txBox="1"/>
          <p:nvPr userDrawn="1"/>
        </p:nvSpPr>
        <p:spPr>
          <a:xfrm>
            <a:off x="6622020" y="5433946"/>
            <a:ext cx="1991580"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1">
                <a:solidFill>
                  <a:schemeClr val="tx1"/>
                </a:solidFill>
                <a:latin typeface="Source Sans Pro" panose="020B0503030403020204" pitchFamily="34" charset="0"/>
                <a:ea typeface="Source Sans Pro" panose="020B0503030403020204" pitchFamily="34" charset="0"/>
              </a:rPr>
              <a:t>Melbourne</a:t>
            </a:r>
          </a:p>
          <a:p>
            <a:r>
              <a:rPr lang="en-US" sz="1400" b="0" i="0">
                <a:solidFill>
                  <a:schemeClr val="tx1"/>
                </a:solidFill>
                <a:latin typeface="Source Sans Pro" panose="020B0503030403020204" pitchFamily="34" charset="0"/>
                <a:ea typeface="Source Sans Pro" panose="020B0503030403020204" pitchFamily="34" charset="0"/>
              </a:rPr>
              <a:t>Level 28</a:t>
            </a:r>
          </a:p>
          <a:p>
            <a:r>
              <a:rPr lang="en-US" sz="1400" b="0" i="0">
                <a:solidFill>
                  <a:schemeClr val="tx1"/>
                </a:solidFill>
                <a:latin typeface="Source Sans Pro" panose="020B0503030403020204" pitchFamily="34" charset="0"/>
                <a:ea typeface="Source Sans Pro" panose="020B0503030403020204" pitchFamily="34" charset="0"/>
              </a:rPr>
              <a:t>303 Collins Street</a:t>
            </a:r>
          </a:p>
          <a:p>
            <a:r>
              <a:rPr lang="en-US" sz="1400" b="0" i="0">
                <a:solidFill>
                  <a:schemeClr val="tx1"/>
                </a:solidFill>
                <a:latin typeface="Source Sans Pro" panose="020B0503030403020204" pitchFamily="34" charset="0"/>
                <a:ea typeface="Source Sans Pro" panose="020B0503030403020204" pitchFamily="34" charset="0"/>
              </a:rPr>
              <a:t>Melbourne, VIC 3000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a:solidFill>
                  <a:schemeClr val="accent1"/>
                </a:solidFill>
                <a:latin typeface="Source Sans Pro" panose="020B0503030403020204" pitchFamily="34" charset="0"/>
                <a:ea typeface="Source Sans Pro" panose="020B0503030403020204" pitchFamily="34" charset="0"/>
              </a:rPr>
              <a:t>T.  </a:t>
            </a:r>
            <a:r>
              <a:rPr lang="en-US" sz="1400" b="0" i="0">
                <a:solidFill>
                  <a:schemeClr val="tx1"/>
                </a:solidFill>
                <a:latin typeface="Source Sans Pro" panose="020B0503030403020204" pitchFamily="34" charset="0"/>
                <a:ea typeface="Source Sans Pro" panose="020B0503030403020204" pitchFamily="34" charset="0"/>
              </a:rPr>
              <a:t>(03) 9132 9846</a:t>
            </a:r>
          </a:p>
          <a:p>
            <a:endParaRPr lang="en-US" sz="1400" b="1" i="0">
              <a:solidFill>
                <a:schemeClr val="bg1"/>
              </a:solidFill>
              <a:latin typeface="Source Sans Pro Semibold" panose="020B0503030403020204" pitchFamily="34" charset="77"/>
            </a:endParaRPr>
          </a:p>
        </p:txBody>
      </p:sp>
      <p:cxnSp>
        <p:nvCxnSpPr>
          <p:cNvPr id="52" name="Straight Connector 51">
            <a:extLst>
              <a:ext uri="{FF2B5EF4-FFF2-40B4-BE49-F238E27FC236}">
                <a16:creationId xmlns:a16="http://schemas.microsoft.com/office/drawing/2014/main" id="{DA684A05-BD2F-864F-A7B8-2A65130E620A}"/>
              </a:ext>
            </a:extLst>
          </p:cNvPr>
          <p:cNvCxnSpPr>
            <a:cxnSpLocks/>
          </p:cNvCxnSpPr>
          <p:nvPr userDrawn="1"/>
        </p:nvCxnSpPr>
        <p:spPr>
          <a:xfrm>
            <a:off x="5908653" y="5631810"/>
            <a:ext cx="0" cy="5762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59A9D11F-F390-B745-B94D-40C5485034D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51232" y="5508240"/>
            <a:ext cx="236831" cy="371248"/>
          </a:xfrm>
          <a:prstGeom prst="rect">
            <a:avLst/>
          </a:prstGeom>
        </p:spPr>
      </p:pic>
      <p:pic>
        <p:nvPicPr>
          <p:cNvPr id="54" name="Picture 53">
            <a:extLst>
              <a:ext uri="{FF2B5EF4-FFF2-40B4-BE49-F238E27FC236}">
                <a16:creationId xmlns:a16="http://schemas.microsoft.com/office/drawing/2014/main" id="{53DC741B-4A74-E042-ABF7-8F3E083ED2A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247170" y="5520015"/>
            <a:ext cx="229319" cy="359473"/>
          </a:xfrm>
          <a:prstGeom prst="rect">
            <a:avLst/>
          </a:prstGeom>
        </p:spPr>
      </p:pic>
      <p:sp>
        <p:nvSpPr>
          <p:cNvPr id="61" name="Rectangle 60">
            <a:extLst>
              <a:ext uri="{FF2B5EF4-FFF2-40B4-BE49-F238E27FC236}">
                <a16:creationId xmlns:a16="http://schemas.microsoft.com/office/drawing/2014/main" id="{80D3AE6A-3C96-CB4E-9D62-2A676956B6E0}"/>
              </a:ext>
            </a:extLst>
          </p:cNvPr>
          <p:cNvSpPr/>
          <p:nvPr userDrawn="1"/>
        </p:nvSpPr>
        <p:spPr>
          <a:xfrm>
            <a:off x="1054892" y="5960995"/>
            <a:ext cx="1803699" cy="307777"/>
          </a:xfrm>
          <a:prstGeom prst="rect">
            <a:avLst/>
          </a:prstGeom>
        </p:spPr>
        <p:txBody>
          <a:bodyPr wrap="none">
            <a:spAutoFit/>
          </a:bodyPr>
          <a:lstStyle/>
          <a:p>
            <a:r>
              <a:rPr lang="en-US" sz="1400" b="0" i="0" err="1">
                <a:solidFill>
                  <a:schemeClr val="tx1"/>
                </a:solidFill>
                <a:latin typeface="Source Sans Pro" panose="020B0503030403020204" pitchFamily="34" charset="0"/>
                <a:ea typeface="Source Sans Pro" panose="020B0503030403020204" pitchFamily="34" charset="0"/>
              </a:rPr>
              <a:t>info@intellify.com.au</a:t>
            </a:r>
            <a:endParaRPr lang="en-US" sz="1400"/>
          </a:p>
        </p:txBody>
      </p:sp>
      <p:pic>
        <p:nvPicPr>
          <p:cNvPr id="63" name="Picture 62">
            <a:extLst>
              <a:ext uri="{FF2B5EF4-FFF2-40B4-BE49-F238E27FC236}">
                <a16:creationId xmlns:a16="http://schemas.microsoft.com/office/drawing/2014/main" id="{C1701145-CB4B-7449-8AA2-C2EB5D169012}"/>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68727" y="5608751"/>
            <a:ext cx="281267" cy="648477"/>
          </a:xfrm>
          <a:prstGeom prst="rect">
            <a:avLst/>
          </a:prstGeom>
        </p:spPr>
      </p:pic>
      <p:pic>
        <p:nvPicPr>
          <p:cNvPr id="65" name="Picture 64">
            <a:extLst>
              <a:ext uri="{FF2B5EF4-FFF2-40B4-BE49-F238E27FC236}">
                <a16:creationId xmlns:a16="http://schemas.microsoft.com/office/drawing/2014/main" id="{F7D08C88-A478-DF44-AF4B-9A559AFD0EB8}"/>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485294" y="5508240"/>
            <a:ext cx="261083" cy="969735"/>
          </a:xfrm>
          <a:prstGeom prst="rect">
            <a:avLst/>
          </a:prstGeom>
        </p:spPr>
      </p:pic>
    </p:spTree>
    <p:extLst>
      <p:ext uri="{BB962C8B-B14F-4D97-AF65-F5344CB8AC3E}">
        <p14:creationId xmlns:p14="http://schemas.microsoft.com/office/powerpoint/2010/main" val="3832402266"/>
      </p:ext>
    </p:extLst>
  </p:cSld>
  <p:clrMapOvr>
    <a:masterClrMapping/>
  </p:clrMapOvr>
  <p:extLst mod="1">
    <p:ext uri="{DCECCB84-F9BA-43D5-87BE-67443E8EF086}">
      <p15:sldGuideLst xmlns:p15="http://schemas.microsoft.com/office/powerpoint/2012/main">
        <p15:guide id="1" pos="3840" userDrawn="1">
          <p15:clr>
            <a:srgbClr val="FBAE40"/>
          </p15:clr>
        </p15:guide>
        <p15:guide id="2" orient="horz" pos="3793" userDrawn="1">
          <p15:clr>
            <a:srgbClr val="FBAE40"/>
          </p15:clr>
        </p15:guide>
        <p15:guide id="3" orient="horz" pos="343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SLIDE">
    <p:spTree>
      <p:nvGrpSpPr>
        <p:cNvPr id="1" name=""/>
        <p:cNvGrpSpPr/>
        <p:nvPr/>
      </p:nvGrpSpPr>
      <p:grpSpPr>
        <a:xfrm>
          <a:off x="0" y="0"/>
          <a:ext cx="0" cy="0"/>
          <a:chOff x="0" y="0"/>
          <a:chExt cx="0" cy="0"/>
        </a:xfrm>
      </p:grpSpPr>
      <p:sp>
        <p:nvSpPr>
          <p:cNvPr id="18" name="bk object 45">
            <a:extLst>
              <a:ext uri="{FF2B5EF4-FFF2-40B4-BE49-F238E27FC236}">
                <a16:creationId xmlns:a16="http://schemas.microsoft.com/office/drawing/2014/main" id="{13D86CBC-ED03-BE4D-AEE6-330752ADED0E}"/>
              </a:ext>
            </a:extLst>
          </p:cNvPr>
          <p:cNvSpPr/>
          <p:nvPr userDrawn="1"/>
        </p:nvSpPr>
        <p:spPr>
          <a:xfrm>
            <a:off x="462" y="-10048"/>
            <a:ext cx="6085490" cy="5905499"/>
          </a:xfrm>
          <a:custGeom>
            <a:avLst/>
            <a:gdLst/>
            <a:ahLst/>
            <a:cxnLst/>
            <a:rect l="l" t="t" r="r" b="b"/>
            <a:pathLst>
              <a:path w="5485130" h="3204210">
                <a:moveTo>
                  <a:pt x="0" y="3203994"/>
                </a:moveTo>
                <a:lnTo>
                  <a:pt x="5484609" y="3203994"/>
                </a:lnTo>
                <a:lnTo>
                  <a:pt x="5484609" y="0"/>
                </a:lnTo>
                <a:lnTo>
                  <a:pt x="0" y="0"/>
                </a:lnTo>
                <a:lnTo>
                  <a:pt x="0" y="3203994"/>
                </a:lnTo>
                <a:close/>
              </a:path>
            </a:pathLst>
          </a:custGeom>
          <a:solidFill>
            <a:schemeClr val="tx1"/>
          </a:solidFill>
        </p:spPr>
        <p:txBody>
          <a:bodyPr wrap="square" lIns="0" tIns="0" rIns="0" bIns="0" rtlCol="0"/>
          <a:lstStyle/>
          <a:p>
            <a:endParaRPr>
              <a:solidFill>
                <a:schemeClr val="tx1"/>
              </a:solidFill>
            </a:endParaRPr>
          </a:p>
        </p:txBody>
      </p:sp>
      <p:sp>
        <p:nvSpPr>
          <p:cNvPr id="6" name="Text Placeholder 5">
            <a:extLst>
              <a:ext uri="{FF2B5EF4-FFF2-40B4-BE49-F238E27FC236}">
                <a16:creationId xmlns:a16="http://schemas.microsoft.com/office/drawing/2014/main" id="{9AB29C9C-9E8A-7344-BD6C-0A92B94D038E}"/>
              </a:ext>
            </a:extLst>
          </p:cNvPr>
          <p:cNvSpPr>
            <a:spLocks noGrp="1"/>
          </p:cNvSpPr>
          <p:nvPr>
            <p:ph type="body" sz="quarter" idx="10"/>
          </p:nvPr>
        </p:nvSpPr>
        <p:spPr>
          <a:xfrm>
            <a:off x="6433684" y="1909086"/>
            <a:ext cx="4791837" cy="3476299"/>
          </a:xfrm>
          <a:prstGeom prst="rect">
            <a:avLst/>
          </a:prstGeom>
        </p:spPr>
        <p:txBody>
          <a:bodyPr>
            <a:normAutofit/>
          </a:bodyPr>
          <a:lstStyle>
            <a:lvl1pPr>
              <a:defRPr b="0" i="0">
                <a:solidFill>
                  <a:srgbClr val="2F3649"/>
                </a:solidFill>
                <a:latin typeface="Source Sans Pro" panose="020B0503030403020204" pitchFamily="34" charset="77"/>
              </a:defRPr>
            </a:lvl1pPr>
            <a:lvl2pPr>
              <a:defRPr b="0" i="0">
                <a:solidFill>
                  <a:srgbClr val="2F3649"/>
                </a:solidFill>
                <a:latin typeface="Source Sans Pro" panose="020B0503030403020204" pitchFamily="34" charset="77"/>
              </a:defRPr>
            </a:lvl2pPr>
            <a:lvl3pPr>
              <a:defRPr b="0" i="0">
                <a:solidFill>
                  <a:srgbClr val="2F3649"/>
                </a:solidFill>
                <a:latin typeface="Source Sans Pro" panose="020B0503030403020204" pitchFamily="34" charset="77"/>
              </a:defRPr>
            </a:lvl3pPr>
            <a:lvl4pPr>
              <a:defRPr b="0" i="0">
                <a:solidFill>
                  <a:srgbClr val="2F3649"/>
                </a:solidFill>
                <a:latin typeface="Source Sans Pro" panose="020B0503030403020204" pitchFamily="34" charset="77"/>
              </a:defRPr>
            </a:lvl4pPr>
            <a:lvl5pPr>
              <a:defRPr b="0" i="0">
                <a:solidFill>
                  <a:srgbClr val="2F3649"/>
                </a:solidFill>
                <a:latin typeface="Source Sans Pro" panose="020B0503030403020204" pitchFamily="34" charset="77"/>
              </a:defRPr>
            </a:lvl5pPr>
          </a:lstStyle>
          <a:p>
            <a:pPr lvl="0"/>
            <a:endParaRPr lang="en-US"/>
          </a:p>
        </p:txBody>
      </p:sp>
      <p:sp>
        <p:nvSpPr>
          <p:cNvPr id="14" name="Holder 3">
            <a:extLst>
              <a:ext uri="{FF2B5EF4-FFF2-40B4-BE49-F238E27FC236}">
                <a16:creationId xmlns:a16="http://schemas.microsoft.com/office/drawing/2014/main" id="{C374758F-2FB1-1045-AEF3-C3C8A36E5D40}"/>
              </a:ext>
            </a:extLst>
          </p:cNvPr>
          <p:cNvSpPr txBox="1">
            <a:spLocks/>
          </p:cNvSpPr>
          <p:nvPr userDrawn="1"/>
        </p:nvSpPr>
        <p:spPr>
          <a:xfrm>
            <a:off x="990600" y="2075290"/>
            <a:ext cx="4816743" cy="276999"/>
          </a:xfrm>
          <a:prstGeom prst="rect">
            <a:avLst/>
          </a:prstGeom>
        </p:spPr>
        <p:txBody>
          <a:bodyPr wrap="square" lIns="0" tIns="0" rIns="0" bIns="0">
            <a:normAutofit/>
          </a:bodyPr>
          <a:lstStyle>
            <a:lvl1pPr marL="0">
              <a:defRPr b="1" i="0">
                <a:solidFill>
                  <a:srgbClr val="F68D38"/>
                </a:solidFill>
                <a:latin typeface="Source Sans Pro" panose="020B0503030403020204" pitchFamily="34" charset="77"/>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endParaRPr lang="en-NZ" kern="0"/>
          </a:p>
        </p:txBody>
      </p:sp>
      <p:sp>
        <p:nvSpPr>
          <p:cNvPr id="15" name="Text Placeholder 14">
            <a:extLst>
              <a:ext uri="{FF2B5EF4-FFF2-40B4-BE49-F238E27FC236}">
                <a16:creationId xmlns:a16="http://schemas.microsoft.com/office/drawing/2014/main" id="{914ABB2A-3A25-934C-8386-9C918FB52268}"/>
              </a:ext>
            </a:extLst>
          </p:cNvPr>
          <p:cNvSpPr>
            <a:spLocks noGrp="1"/>
          </p:cNvSpPr>
          <p:nvPr>
            <p:ph type="body" sz="quarter" idx="12"/>
          </p:nvPr>
        </p:nvSpPr>
        <p:spPr>
          <a:xfrm>
            <a:off x="480140" y="485977"/>
            <a:ext cx="4823810" cy="535426"/>
          </a:xfrm>
          <a:prstGeom prst="rect">
            <a:avLst/>
          </a:prstGeom>
        </p:spPr>
        <p:txBody>
          <a:bodyPr/>
          <a:lstStyle>
            <a:lvl1pPr>
              <a:defRPr sz="3200" b="1" i="1">
                <a:solidFill>
                  <a:schemeClr val="bg1"/>
                </a:solidFill>
                <a:latin typeface="Source Sans Pro" panose="020B0503030403020204" pitchFamily="34" charset="77"/>
              </a:defRPr>
            </a:lvl1pPr>
          </a:lstStyle>
          <a:p>
            <a:pPr lvl="0"/>
            <a:endParaRPr lang="en-US"/>
          </a:p>
        </p:txBody>
      </p:sp>
      <p:sp>
        <p:nvSpPr>
          <p:cNvPr id="17" name="Text Placeholder 14">
            <a:extLst>
              <a:ext uri="{FF2B5EF4-FFF2-40B4-BE49-F238E27FC236}">
                <a16:creationId xmlns:a16="http://schemas.microsoft.com/office/drawing/2014/main" id="{76F46F5C-D1FF-3D46-BCDF-68AAD6F1AC68}"/>
              </a:ext>
            </a:extLst>
          </p:cNvPr>
          <p:cNvSpPr>
            <a:spLocks noGrp="1"/>
          </p:cNvSpPr>
          <p:nvPr>
            <p:ph type="body" sz="quarter" idx="13"/>
          </p:nvPr>
        </p:nvSpPr>
        <p:spPr>
          <a:xfrm>
            <a:off x="480140" y="1192238"/>
            <a:ext cx="4816743" cy="546100"/>
          </a:xfrm>
          <a:prstGeom prst="rect">
            <a:avLst/>
          </a:prstGeom>
        </p:spPr>
        <p:txBody>
          <a:bodyPr/>
          <a:lstStyle>
            <a:lvl1pPr>
              <a:defRPr sz="1800" b="0" i="0">
                <a:solidFill>
                  <a:schemeClr val="accent1"/>
                </a:solidFill>
                <a:latin typeface="Source Sans Pro" panose="020B0503030403020204" pitchFamily="34" charset="0"/>
                <a:ea typeface="Source Sans Pro" panose="020B0503030403020204" pitchFamily="34" charset="0"/>
              </a:defRPr>
            </a:lvl1pPr>
          </a:lstStyle>
          <a:p>
            <a:pPr lvl="0"/>
            <a:endParaRPr lang="en-US"/>
          </a:p>
        </p:txBody>
      </p:sp>
      <p:sp>
        <p:nvSpPr>
          <p:cNvPr id="23" name="Text Placeholder 14">
            <a:extLst>
              <a:ext uri="{FF2B5EF4-FFF2-40B4-BE49-F238E27FC236}">
                <a16:creationId xmlns:a16="http://schemas.microsoft.com/office/drawing/2014/main" id="{68493BA7-6FB1-6149-894D-4785003ACD18}"/>
              </a:ext>
            </a:extLst>
          </p:cNvPr>
          <p:cNvSpPr>
            <a:spLocks noGrp="1"/>
          </p:cNvSpPr>
          <p:nvPr>
            <p:ph type="body" sz="quarter" idx="14"/>
          </p:nvPr>
        </p:nvSpPr>
        <p:spPr>
          <a:xfrm>
            <a:off x="6433684" y="493304"/>
            <a:ext cx="4823810" cy="535426"/>
          </a:xfrm>
          <a:prstGeom prst="rect">
            <a:avLst/>
          </a:prstGeom>
        </p:spPr>
        <p:txBody>
          <a:bodyPr/>
          <a:lstStyle>
            <a:lvl1pPr>
              <a:defRPr sz="3200" b="1" i="1">
                <a:solidFill>
                  <a:srgbClr val="1B3444"/>
                </a:solidFill>
                <a:latin typeface="Source Sans Pro" panose="020B0503030403020204" pitchFamily="34" charset="77"/>
              </a:defRPr>
            </a:lvl1pPr>
          </a:lstStyle>
          <a:p>
            <a:pPr lvl="0"/>
            <a:endParaRPr lang="en-US"/>
          </a:p>
        </p:txBody>
      </p:sp>
      <p:sp>
        <p:nvSpPr>
          <p:cNvPr id="24" name="Text Placeholder 14">
            <a:extLst>
              <a:ext uri="{FF2B5EF4-FFF2-40B4-BE49-F238E27FC236}">
                <a16:creationId xmlns:a16="http://schemas.microsoft.com/office/drawing/2014/main" id="{458EA3F5-1523-0C4B-BC7A-AB28F13E2885}"/>
              </a:ext>
            </a:extLst>
          </p:cNvPr>
          <p:cNvSpPr>
            <a:spLocks noGrp="1"/>
          </p:cNvSpPr>
          <p:nvPr>
            <p:ph type="body" sz="quarter" idx="15"/>
          </p:nvPr>
        </p:nvSpPr>
        <p:spPr>
          <a:xfrm>
            <a:off x="6433684" y="1199565"/>
            <a:ext cx="4816743" cy="546100"/>
          </a:xfrm>
          <a:prstGeom prst="rect">
            <a:avLst/>
          </a:prstGeom>
        </p:spPr>
        <p:txBody>
          <a:bodyPr/>
          <a:lstStyle>
            <a:lvl1pPr>
              <a:defRPr sz="1800" b="0" i="0">
                <a:solidFill>
                  <a:schemeClr val="accent1"/>
                </a:solidFill>
                <a:latin typeface="Source Sans Pro" panose="020B0503030403020204" pitchFamily="34" charset="0"/>
                <a:ea typeface="Source Sans Pro" panose="020B0503030403020204" pitchFamily="34" charset="0"/>
              </a:defRPr>
            </a:lvl1pPr>
          </a:lstStyle>
          <a:p>
            <a:pPr lvl="0"/>
            <a:endParaRPr lang="en-US"/>
          </a:p>
        </p:txBody>
      </p:sp>
      <p:sp>
        <p:nvSpPr>
          <p:cNvPr id="25" name="Text Placeholder 5">
            <a:extLst>
              <a:ext uri="{FF2B5EF4-FFF2-40B4-BE49-F238E27FC236}">
                <a16:creationId xmlns:a16="http://schemas.microsoft.com/office/drawing/2014/main" id="{1C7BF872-BD3E-944C-866D-E1D25037D3BE}"/>
              </a:ext>
            </a:extLst>
          </p:cNvPr>
          <p:cNvSpPr>
            <a:spLocks noGrp="1"/>
          </p:cNvSpPr>
          <p:nvPr>
            <p:ph type="body" sz="quarter" idx="16"/>
          </p:nvPr>
        </p:nvSpPr>
        <p:spPr>
          <a:xfrm>
            <a:off x="480140" y="1909087"/>
            <a:ext cx="4791837" cy="3476298"/>
          </a:xfrm>
          <a:prstGeom prst="rect">
            <a:avLst/>
          </a:prstGeom>
        </p:spPr>
        <p:txBody>
          <a:bodyPr>
            <a:normAutofit/>
          </a:bodyPr>
          <a:lstStyle>
            <a:lvl1pPr>
              <a:defRPr b="0" i="0">
                <a:solidFill>
                  <a:schemeClr val="bg1"/>
                </a:solidFill>
                <a:latin typeface="Source Sans Pro" panose="020B0503030403020204" pitchFamily="34" charset="77"/>
              </a:defRPr>
            </a:lvl1pPr>
            <a:lvl2pPr>
              <a:defRPr b="0" i="0">
                <a:solidFill>
                  <a:srgbClr val="2F3649"/>
                </a:solidFill>
                <a:latin typeface="Source Sans Pro" panose="020B0503030403020204" pitchFamily="34" charset="77"/>
              </a:defRPr>
            </a:lvl2pPr>
            <a:lvl3pPr>
              <a:defRPr b="0" i="0">
                <a:solidFill>
                  <a:srgbClr val="2F3649"/>
                </a:solidFill>
                <a:latin typeface="Source Sans Pro" panose="020B0503030403020204" pitchFamily="34" charset="77"/>
              </a:defRPr>
            </a:lvl3pPr>
            <a:lvl4pPr>
              <a:defRPr b="0" i="0">
                <a:solidFill>
                  <a:srgbClr val="2F3649"/>
                </a:solidFill>
                <a:latin typeface="Source Sans Pro" panose="020B0503030403020204" pitchFamily="34" charset="77"/>
              </a:defRPr>
            </a:lvl4pPr>
            <a:lvl5pPr>
              <a:defRPr b="0" i="0">
                <a:solidFill>
                  <a:srgbClr val="2F3649"/>
                </a:solidFill>
                <a:latin typeface="Source Sans Pro" panose="020B0503030403020204" pitchFamily="34" charset="77"/>
              </a:defRPr>
            </a:lvl5pPr>
          </a:lstStyle>
          <a:p>
            <a:pPr lvl="0"/>
            <a:endParaRPr lang="en-US"/>
          </a:p>
        </p:txBody>
      </p:sp>
    </p:spTree>
    <p:extLst>
      <p:ext uri="{BB962C8B-B14F-4D97-AF65-F5344CB8AC3E}">
        <p14:creationId xmlns:p14="http://schemas.microsoft.com/office/powerpoint/2010/main" val="3831630664"/>
      </p:ext>
    </p:extLst>
  </p:cSld>
  <p:clrMapOvr>
    <a:masterClrMapping/>
  </p:clrMapOvr>
  <p:extLst mod="1">
    <p:ext uri="{DCECCB84-F9BA-43D5-87BE-67443E8EF086}">
      <p15:sldGuideLst xmlns:p15="http://schemas.microsoft.com/office/powerpoint/2012/main">
        <p15:guide id="1"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SLIDE TWO">
    <p:spTree>
      <p:nvGrpSpPr>
        <p:cNvPr id="1" name=""/>
        <p:cNvGrpSpPr/>
        <p:nvPr/>
      </p:nvGrpSpPr>
      <p:grpSpPr>
        <a:xfrm>
          <a:off x="0" y="0"/>
          <a:ext cx="0" cy="0"/>
          <a:chOff x="0" y="0"/>
          <a:chExt cx="0" cy="0"/>
        </a:xfrm>
      </p:grpSpPr>
      <p:sp>
        <p:nvSpPr>
          <p:cNvPr id="7" name="bk object 45">
            <a:extLst>
              <a:ext uri="{FF2B5EF4-FFF2-40B4-BE49-F238E27FC236}">
                <a16:creationId xmlns:a16="http://schemas.microsoft.com/office/drawing/2014/main" id="{4AD93EFF-EC21-C841-B2A8-61589EA7C810}"/>
              </a:ext>
            </a:extLst>
          </p:cNvPr>
          <p:cNvSpPr/>
          <p:nvPr userDrawn="1"/>
        </p:nvSpPr>
        <p:spPr>
          <a:xfrm>
            <a:off x="0" y="-1"/>
            <a:ext cx="2722179" cy="5891981"/>
          </a:xfrm>
          <a:custGeom>
            <a:avLst/>
            <a:gdLst/>
            <a:ahLst/>
            <a:cxnLst/>
            <a:rect l="l" t="t" r="r" b="b"/>
            <a:pathLst>
              <a:path w="5485130" h="3204210">
                <a:moveTo>
                  <a:pt x="0" y="3203994"/>
                </a:moveTo>
                <a:lnTo>
                  <a:pt x="5484609" y="3203994"/>
                </a:lnTo>
                <a:lnTo>
                  <a:pt x="5484609" y="0"/>
                </a:lnTo>
                <a:lnTo>
                  <a:pt x="0" y="0"/>
                </a:lnTo>
                <a:lnTo>
                  <a:pt x="0" y="3203994"/>
                </a:lnTo>
                <a:close/>
              </a:path>
            </a:pathLst>
          </a:custGeom>
          <a:solidFill>
            <a:schemeClr val="tx1"/>
          </a:solidFill>
        </p:spPr>
        <p:txBody>
          <a:bodyPr wrap="square" lIns="0" tIns="0" rIns="0" bIns="0" rtlCol="0"/>
          <a:lstStyle/>
          <a:p>
            <a:endParaRPr/>
          </a:p>
        </p:txBody>
      </p:sp>
      <p:sp>
        <p:nvSpPr>
          <p:cNvPr id="2" name="Holder 2"/>
          <p:cNvSpPr>
            <a:spLocks noGrp="1"/>
          </p:cNvSpPr>
          <p:nvPr>
            <p:ph type="ctrTitle"/>
          </p:nvPr>
        </p:nvSpPr>
        <p:spPr>
          <a:xfrm>
            <a:off x="3247631" y="428311"/>
            <a:ext cx="7979693" cy="492443"/>
          </a:xfrm>
          <a:prstGeom prst="rect">
            <a:avLst/>
          </a:prstGeom>
        </p:spPr>
        <p:txBody>
          <a:bodyPr wrap="square" lIns="0" tIns="0" rIns="0" bIns="0">
            <a:normAutofit/>
          </a:bodyPr>
          <a:lstStyle>
            <a:lvl1pPr>
              <a:defRPr sz="3200" b="1" i="1">
                <a:solidFill>
                  <a:srgbClr val="2F3649"/>
                </a:solidFill>
                <a:latin typeface="Source Sans Pro" panose="020B0503030403020204" pitchFamily="34" charset="77"/>
              </a:defRPr>
            </a:lvl1pPr>
          </a:lstStyle>
          <a:p>
            <a:endParaRPr/>
          </a:p>
        </p:txBody>
      </p:sp>
      <p:sp>
        <p:nvSpPr>
          <p:cNvPr id="3" name="Holder 3"/>
          <p:cNvSpPr>
            <a:spLocks noGrp="1"/>
          </p:cNvSpPr>
          <p:nvPr>
            <p:ph type="subTitle" idx="4"/>
          </p:nvPr>
        </p:nvSpPr>
        <p:spPr>
          <a:xfrm>
            <a:off x="3267588" y="981479"/>
            <a:ext cx="7959736" cy="276999"/>
          </a:xfrm>
          <a:prstGeom prst="rect">
            <a:avLst/>
          </a:prstGeom>
        </p:spPr>
        <p:txBody>
          <a:bodyPr wrap="square" lIns="0" tIns="0" rIns="0" bIns="0">
            <a:normAutofit/>
          </a:bodyPr>
          <a:lstStyle>
            <a:lvl1pPr>
              <a:defRPr b="0" i="0">
                <a:solidFill>
                  <a:schemeClr val="accent1"/>
                </a:solidFill>
                <a:latin typeface="Source Sans Pro" panose="020B0503030403020204" pitchFamily="34" charset="0"/>
                <a:ea typeface="Source Sans Pro" panose="020B0503030403020204" pitchFamily="34" charset="0"/>
              </a:defRPr>
            </a:lvl1pPr>
          </a:lstStyle>
          <a:p>
            <a:endParaRPr/>
          </a:p>
        </p:txBody>
      </p:sp>
      <p:sp>
        <p:nvSpPr>
          <p:cNvPr id="6" name="Text Placeholder 5">
            <a:extLst>
              <a:ext uri="{FF2B5EF4-FFF2-40B4-BE49-F238E27FC236}">
                <a16:creationId xmlns:a16="http://schemas.microsoft.com/office/drawing/2014/main" id="{9AB29C9C-9E8A-7344-BD6C-0A92B94D038E}"/>
              </a:ext>
            </a:extLst>
          </p:cNvPr>
          <p:cNvSpPr>
            <a:spLocks noGrp="1"/>
          </p:cNvSpPr>
          <p:nvPr>
            <p:ph type="body" sz="quarter" idx="10"/>
          </p:nvPr>
        </p:nvSpPr>
        <p:spPr>
          <a:xfrm>
            <a:off x="3267588" y="1404409"/>
            <a:ext cx="7906267" cy="3431438"/>
          </a:xfrm>
          <a:prstGeom prst="rect">
            <a:avLst/>
          </a:prstGeom>
        </p:spPr>
        <p:txBody>
          <a:bodyPr>
            <a:normAutofit/>
          </a:bodyPr>
          <a:lstStyle>
            <a:lvl1pPr>
              <a:defRPr b="0" i="0">
                <a:solidFill>
                  <a:srgbClr val="2F3649"/>
                </a:solidFill>
                <a:latin typeface="Source Sans Pro" panose="020B0503030403020204" pitchFamily="34" charset="77"/>
              </a:defRPr>
            </a:lvl1pPr>
            <a:lvl2pPr>
              <a:defRPr b="0" i="0">
                <a:solidFill>
                  <a:srgbClr val="2F3649"/>
                </a:solidFill>
                <a:latin typeface="Source Sans Pro" panose="020B0503030403020204" pitchFamily="34" charset="77"/>
              </a:defRPr>
            </a:lvl2pPr>
            <a:lvl3pPr>
              <a:defRPr b="0" i="0">
                <a:solidFill>
                  <a:srgbClr val="2F3649"/>
                </a:solidFill>
                <a:latin typeface="Source Sans Pro" panose="020B0503030403020204" pitchFamily="34" charset="77"/>
              </a:defRPr>
            </a:lvl3pPr>
            <a:lvl4pPr>
              <a:defRPr b="0" i="0">
                <a:solidFill>
                  <a:srgbClr val="2F3649"/>
                </a:solidFill>
                <a:latin typeface="Source Sans Pro" panose="020B0503030403020204" pitchFamily="34" charset="77"/>
              </a:defRPr>
            </a:lvl4pPr>
            <a:lvl5pPr>
              <a:defRPr b="0" i="0">
                <a:solidFill>
                  <a:srgbClr val="2F3649"/>
                </a:solidFill>
                <a:latin typeface="Source Sans Pro" panose="020B0503030403020204" pitchFamily="34" charset="77"/>
              </a:defRPr>
            </a:lvl5pPr>
          </a:lstStyle>
          <a:p>
            <a:pPr lvl="0"/>
            <a:endParaRPr lang="en-US"/>
          </a:p>
        </p:txBody>
      </p:sp>
    </p:spTree>
    <p:extLst>
      <p:ext uri="{BB962C8B-B14F-4D97-AF65-F5344CB8AC3E}">
        <p14:creationId xmlns:p14="http://schemas.microsoft.com/office/powerpoint/2010/main" val="3781057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CONTENT">
    <p:spTree>
      <p:nvGrpSpPr>
        <p:cNvPr id="1" name=""/>
        <p:cNvGrpSpPr/>
        <p:nvPr/>
      </p:nvGrpSpPr>
      <p:grpSpPr>
        <a:xfrm>
          <a:off x="0" y="0"/>
          <a:ext cx="0" cy="0"/>
          <a:chOff x="0" y="0"/>
          <a:chExt cx="0" cy="0"/>
        </a:xfrm>
      </p:grpSpPr>
      <p:sp>
        <p:nvSpPr>
          <p:cNvPr id="2" name="Holder 2"/>
          <p:cNvSpPr>
            <a:spLocks noGrp="1"/>
          </p:cNvSpPr>
          <p:nvPr>
            <p:ph type="ctrTitle"/>
          </p:nvPr>
        </p:nvSpPr>
        <p:spPr>
          <a:xfrm>
            <a:off x="341003" y="350632"/>
            <a:ext cx="11436491" cy="492443"/>
          </a:xfrm>
          <a:prstGeom prst="rect">
            <a:avLst/>
          </a:prstGeom>
        </p:spPr>
        <p:txBody>
          <a:bodyPr wrap="square" lIns="0" tIns="0" rIns="0" bIns="0">
            <a:normAutofit/>
          </a:bodyPr>
          <a:lstStyle>
            <a:lvl1pPr>
              <a:defRPr sz="3200" b="1" i="1">
                <a:solidFill>
                  <a:srgbClr val="2F3649"/>
                </a:solidFill>
                <a:latin typeface="Source Sans Pro" panose="020B0503030403020204" pitchFamily="34" charset="77"/>
              </a:defRPr>
            </a:lvl1pPr>
          </a:lstStyle>
          <a:p>
            <a:endParaRPr/>
          </a:p>
        </p:txBody>
      </p:sp>
      <p:sp>
        <p:nvSpPr>
          <p:cNvPr id="3" name="Holder 3"/>
          <p:cNvSpPr>
            <a:spLocks noGrp="1"/>
          </p:cNvSpPr>
          <p:nvPr>
            <p:ph type="subTitle" idx="4"/>
          </p:nvPr>
        </p:nvSpPr>
        <p:spPr>
          <a:xfrm>
            <a:off x="341003" y="918440"/>
            <a:ext cx="11463674" cy="387380"/>
          </a:xfrm>
          <a:prstGeom prst="rect">
            <a:avLst/>
          </a:prstGeom>
        </p:spPr>
        <p:txBody>
          <a:bodyPr wrap="square" lIns="0" tIns="0" rIns="0" bIns="0">
            <a:normAutofit/>
          </a:bodyPr>
          <a:lstStyle>
            <a:lvl1pPr>
              <a:defRPr b="0" i="0">
                <a:solidFill>
                  <a:schemeClr val="accent1"/>
                </a:solidFill>
                <a:latin typeface="Source Sans Pro" panose="020B0503030403020204" pitchFamily="34" charset="0"/>
                <a:ea typeface="Source Sans Pro" panose="020B0503030403020204" pitchFamily="34" charset="0"/>
              </a:defRPr>
            </a:lvl1pPr>
          </a:lstStyle>
          <a:p>
            <a:endParaRPr/>
          </a:p>
        </p:txBody>
      </p:sp>
      <p:sp>
        <p:nvSpPr>
          <p:cNvPr id="6" name="Text Placeholder 5">
            <a:extLst>
              <a:ext uri="{FF2B5EF4-FFF2-40B4-BE49-F238E27FC236}">
                <a16:creationId xmlns:a16="http://schemas.microsoft.com/office/drawing/2014/main" id="{9AB29C9C-9E8A-7344-BD6C-0A92B94D038E}"/>
              </a:ext>
            </a:extLst>
          </p:cNvPr>
          <p:cNvSpPr>
            <a:spLocks noGrp="1"/>
          </p:cNvSpPr>
          <p:nvPr>
            <p:ph type="body" sz="quarter" idx="10"/>
          </p:nvPr>
        </p:nvSpPr>
        <p:spPr>
          <a:xfrm>
            <a:off x="341003" y="1411969"/>
            <a:ext cx="11463674" cy="4275398"/>
          </a:xfrm>
          <a:prstGeom prst="rect">
            <a:avLst/>
          </a:prstGeom>
        </p:spPr>
        <p:txBody>
          <a:bodyPr>
            <a:normAutofit/>
          </a:bodyPr>
          <a:lstStyle>
            <a:lvl1pPr>
              <a:defRPr b="0" i="0">
                <a:solidFill>
                  <a:srgbClr val="2F3649"/>
                </a:solidFill>
                <a:latin typeface="Source Sans Pro" panose="020B0503030403020204" pitchFamily="34" charset="77"/>
              </a:defRPr>
            </a:lvl1pPr>
            <a:lvl2pPr>
              <a:defRPr b="0" i="0">
                <a:solidFill>
                  <a:srgbClr val="2F3649"/>
                </a:solidFill>
                <a:latin typeface="Source Sans Pro" panose="020B0503030403020204" pitchFamily="34" charset="77"/>
              </a:defRPr>
            </a:lvl2pPr>
            <a:lvl3pPr>
              <a:defRPr b="0" i="0">
                <a:solidFill>
                  <a:srgbClr val="2F3649"/>
                </a:solidFill>
                <a:latin typeface="Source Sans Pro" panose="020B0503030403020204" pitchFamily="34" charset="77"/>
              </a:defRPr>
            </a:lvl3pPr>
            <a:lvl4pPr>
              <a:defRPr b="0" i="0">
                <a:solidFill>
                  <a:srgbClr val="2F3649"/>
                </a:solidFill>
                <a:latin typeface="Source Sans Pro" panose="020B0503030403020204" pitchFamily="34" charset="77"/>
              </a:defRPr>
            </a:lvl4pPr>
            <a:lvl5pPr>
              <a:defRPr b="0" i="0">
                <a:solidFill>
                  <a:srgbClr val="2F3649"/>
                </a:solidFill>
                <a:latin typeface="Source Sans Pro" panose="020B0503030403020204" pitchFamily="34" charset="77"/>
              </a:defRPr>
            </a:lvl5pPr>
          </a:lstStyle>
          <a:p>
            <a:pPr lvl="0"/>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1003" y="347925"/>
            <a:ext cx="7325889" cy="492443"/>
          </a:xfrm>
          <a:prstGeom prst="rect">
            <a:avLst/>
          </a:prstGeom>
        </p:spPr>
        <p:txBody>
          <a:bodyPr wrap="square" lIns="0" tIns="0" rIns="0" bIns="0">
            <a:normAutofit/>
          </a:bodyPr>
          <a:lstStyle>
            <a:lvl1pPr>
              <a:defRPr sz="3200" b="1" i="1">
                <a:solidFill>
                  <a:srgbClr val="2F3649"/>
                </a:solidFill>
                <a:latin typeface="Source Sans Pro" panose="020B0503030403020204" pitchFamily="34" charset="77"/>
              </a:defRPr>
            </a:lvl1pPr>
          </a:lstStyle>
          <a:p>
            <a:endParaRPr/>
          </a:p>
        </p:txBody>
      </p:sp>
      <p:sp>
        <p:nvSpPr>
          <p:cNvPr id="3" name="Text Placeholder 5">
            <a:extLst>
              <a:ext uri="{FF2B5EF4-FFF2-40B4-BE49-F238E27FC236}">
                <a16:creationId xmlns:a16="http://schemas.microsoft.com/office/drawing/2014/main" id="{0FA5A3F1-DAD9-6844-A415-9AF8CD2823E8}"/>
              </a:ext>
            </a:extLst>
          </p:cNvPr>
          <p:cNvSpPr>
            <a:spLocks noGrp="1"/>
          </p:cNvSpPr>
          <p:nvPr>
            <p:ph type="body" sz="quarter" idx="10"/>
          </p:nvPr>
        </p:nvSpPr>
        <p:spPr>
          <a:xfrm>
            <a:off x="341004" y="1416689"/>
            <a:ext cx="7325889" cy="4054916"/>
          </a:xfrm>
          <a:prstGeom prst="rect">
            <a:avLst/>
          </a:prstGeom>
        </p:spPr>
        <p:txBody>
          <a:bodyPr>
            <a:normAutofit/>
          </a:bodyPr>
          <a:lstStyle>
            <a:lvl1pPr>
              <a:defRPr b="0" i="0">
                <a:solidFill>
                  <a:srgbClr val="2F3649"/>
                </a:solidFill>
                <a:latin typeface="Source Sans Pro" panose="020B0503030403020204" pitchFamily="34" charset="77"/>
              </a:defRPr>
            </a:lvl1pPr>
            <a:lvl2pPr>
              <a:defRPr b="0" i="0">
                <a:solidFill>
                  <a:srgbClr val="2F3649"/>
                </a:solidFill>
                <a:latin typeface="Source Sans Pro" panose="020B0503030403020204" pitchFamily="34" charset="77"/>
              </a:defRPr>
            </a:lvl2pPr>
            <a:lvl3pPr>
              <a:defRPr b="0" i="0">
                <a:solidFill>
                  <a:srgbClr val="2F3649"/>
                </a:solidFill>
                <a:latin typeface="Source Sans Pro" panose="020B0503030403020204" pitchFamily="34" charset="77"/>
              </a:defRPr>
            </a:lvl3pPr>
            <a:lvl4pPr>
              <a:defRPr b="0" i="0">
                <a:solidFill>
                  <a:srgbClr val="2F3649"/>
                </a:solidFill>
                <a:latin typeface="Source Sans Pro" panose="020B0503030403020204" pitchFamily="34" charset="77"/>
              </a:defRPr>
            </a:lvl4pPr>
            <a:lvl5pPr>
              <a:defRPr b="0" i="0">
                <a:solidFill>
                  <a:srgbClr val="2F3649"/>
                </a:solidFill>
                <a:latin typeface="Source Sans Pro" panose="020B0503030403020204" pitchFamily="34" charset="77"/>
              </a:defRPr>
            </a:lvl5pPr>
          </a:lstStyle>
          <a:p>
            <a:pPr lvl="0"/>
            <a:endParaRPr lang="en-US"/>
          </a:p>
        </p:txBody>
      </p:sp>
      <p:sp>
        <p:nvSpPr>
          <p:cNvPr id="4" name="Holder 3">
            <a:extLst>
              <a:ext uri="{FF2B5EF4-FFF2-40B4-BE49-F238E27FC236}">
                <a16:creationId xmlns:a16="http://schemas.microsoft.com/office/drawing/2014/main" id="{4CCBB443-C249-9D47-B819-CD9DA5C26A8D}"/>
              </a:ext>
            </a:extLst>
          </p:cNvPr>
          <p:cNvSpPr>
            <a:spLocks noGrp="1"/>
          </p:cNvSpPr>
          <p:nvPr>
            <p:ph type="subTitle" idx="4"/>
          </p:nvPr>
        </p:nvSpPr>
        <p:spPr>
          <a:xfrm>
            <a:off x="341003" y="928826"/>
            <a:ext cx="7325889" cy="387380"/>
          </a:xfrm>
          <a:prstGeom prst="rect">
            <a:avLst/>
          </a:prstGeom>
        </p:spPr>
        <p:txBody>
          <a:bodyPr wrap="square" lIns="0" tIns="0" rIns="0" bIns="0">
            <a:normAutofit/>
          </a:bodyPr>
          <a:lstStyle>
            <a:lvl1pPr>
              <a:defRPr b="0" i="0">
                <a:solidFill>
                  <a:schemeClr val="accent1"/>
                </a:solidFill>
                <a:latin typeface="Source Sans Pro" panose="020B0503030403020204" pitchFamily="34" charset="0"/>
                <a:ea typeface="Source Sans Pro" panose="020B0503030403020204" pitchFamily="34" charset="0"/>
              </a:defRPr>
            </a:lvl1pPr>
          </a:lstStyle>
          <a:p>
            <a:endParaRPr/>
          </a:p>
        </p:txBody>
      </p:sp>
      <p:sp>
        <p:nvSpPr>
          <p:cNvPr id="8" name="Table Placeholder 7">
            <a:extLst>
              <a:ext uri="{FF2B5EF4-FFF2-40B4-BE49-F238E27FC236}">
                <a16:creationId xmlns:a16="http://schemas.microsoft.com/office/drawing/2014/main" id="{8B25786B-1C16-DF49-873B-EEC526BE959F}"/>
              </a:ext>
            </a:extLst>
          </p:cNvPr>
          <p:cNvSpPr>
            <a:spLocks noGrp="1"/>
          </p:cNvSpPr>
          <p:nvPr>
            <p:ph type="tbl" sz="quarter" idx="11"/>
          </p:nvPr>
        </p:nvSpPr>
        <p:spPr>
          <a:xfrm>
            <a:off x="7851682" y="1416053"/>
            <a:ext cx="3999314" cy="4055424"/>
          </a:xfrm>
          <a:prstGeom prst="rect">
            <a:avLst/>
          </a:prstGeom>
        </p:spPr>
        <p:txBody>
          <a:bodyPr/>
          <a:lstStyle/>
          <a:p>
            <a:endParaRPr lang="en-US"/>
          </a:p>
        </p:txBody>
      </p:sp>
    </p:spTree>
    <p:extLst>
      <p:ext uri="{BB962C8B-B14F-4D97-AF65-F5344CB8AC3E}">
        <p14:creationId xmlns:p14="http://schemas.microsoft.com/office/powerpoint/2010/main" val="871206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BHEAD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832C1F-E462-FF4D-A5B6-1405F6C887C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9250"/>
            <a:ext cx="12226222" cy="6877250"/>
          </a:xfrm>
          <a:prstGeom prst="rect">
            <a:avLst/>
          </a:prstGeom>
        </p:spPr>
      </p:pic>
      <p:sp>
        <p:nvSpPr>
          <p:cNvPr id="2" name="Holder 2"/>
          <p:cNvSpPr>
            <a:spLocks noGrp="1"/>
          </p:cNvSpPr>
          <p:nvPr>
            <p:ph type="ctrTitle"/>
          </p:nvPr>
        </p:nvSpPr>
        <p:spPr>
          <a:xfrm>
            <a:off x="418867" y="403830"/>
            <a:ext cx="10368598" cy="492443"/>
          </a:xfrm>
          <a:prstGeom prst="rect">
            <a:avLst/>
          </a:prstGeom>
        </p:spPr>
        <p:txBody>
          <a:bodyPr wrap="square" lIns="0" tIns="0" rIns="0" bIns="0">
            <a:noAutofit/>
          </a:bodyPr>
          <a:lstStyle>
            <a:lvl1pPr>
              <a:defRPr sz="3200" b="1" i="1">
                <a:solidFill>
                  <a:schemeClr val="bg1"/>
                </a:solidFill>
                <a:latin typeface="Source Sans Pro" panose="020B0503030403020204" pitchFamily="34" charset="77"/>
              </a:defRPr>
            </a:lvl1pPr>
          </a:lstStyle>
          <a:p>
            <a:endParaRPr/>
          </a:p>
        </p:txBody>
      </p:sp>
      <p:sp>
        <p:nvSpPr>
          <p:cNvPr id="3" name="Holder 3"/>
          <p:cNvSpPr>
            <a:spLocks noGrp="1"/>
          </p:cNvSpPr>
          <p:nvPr>
            <p:ph type="subTitle" idx="4"/>
          </p:nvPr>
        </p:nvSpPr>
        <p:spPr>
          <a:xfrm>
            <a:off x="418867" y="1028755"/>
            <a:ext cx="10368598" cy="422099"/>
          </a:xfrm>
          <a:prstGeom prst="rect">
            <a:avLst/>
          </a:prstGeom>
        </p:spPr>
        <p:txBody>
          <a:bodyPr wrap="square" lIns="0" tIns="0" rIns="0" bIns="0">
            <a:noAutofit/>
          </a:bodyPr>
          <a:lstStyle>
            <a:lvl1pPr>
              <a:defRPr sz="1800" b="1" i="0">
                <a:solidFill>
                  <a:schemeClr val="accent1"/>
                </a:solidFill>
                <a:latin typeface="Source Sans Pro" panose="020B0503030403020204" pitchFamily="34" charset="77"/>
              </a:defRPr>
            </a:lvl1pPr>
          </a:lstStyle>
          <a:p>
            <a:endParaRPr/>
          </a:p>
        </p:txBody>
      </p:sp>
      <p:pic>
        <p:nvPicPr>
          <p:cNvPr id="7" name="Picture 6">
            <a:extLst>
              <a:ext uri="{FF2B5EF4-FFF2-40B4-BE49-F238E27FC236}">
                <a16:creationId xmlns:a16="http://schemas.microsoft.com/office/drawing/2014/main" id="{F71CA9F3-2468-494B-9D59-73008C03355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8414" y="6032071"/>
            <a:ext cx="1361867" cy="422099"/>
          </a:xfrm>
          <a:prstGeom prst="rect">
            <a:avLst/>
          </a:prstGeom>
        </p:spPr>
      </p:pic>
    </p:spTree>
    <p:extLst>
      <p:ext uri="{BB962C8B-B14F-4D97-AF65-F5344CB8AC3E}">
        <p14:creationId xmlns:p14="http://schemas.microsoft.com/office/powerpoint/2010/main" val="2350808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CONTENT &amp; IMAGE">
    <p:spTree>
      <p:nvGrpSpPr>
        <p:cNvPr id="1" name=""/>
        <p:cNvGrpSpPr/>
        <p:nvPr/>
      </p:nvGrpSpPr>
      <p:grpSpPr>
        <a:xfrm>
          <a:off x="0" y="0"/>
          <a:ext cx="0" cy="0"/>
          <a:chOff x="0" y="0"/>
          <a:chExt cx="0" cy="0"/>
        </a:xfrm>
      </p:grpSpPr>
      <p:sp>
        <p:nvSpPr>
          <p:cNvPr id="2" name="Holder 2"/>
          <p:cNvSpPr>
            <a:spLocks noGrp="1"/>
          </p:cNvSpPr>
          <p:nvPr>
            <p:ph type="ctrTitle"/>
          </p:nvPr>
        </p:nvSpPr>
        <p:spPr>
          <a:xfrm>
            <a:off x="351053" y="357974"/>
            <a:ext cx="4864132" cy="492443"/>
          </a:xfrm>
          <a:prstGeom prst="rect">
            <a:avLst/>
          </a:prstGeom>
        </p:spPr>
        <p:txBody>
          <a:bodyPr wrap="square" lIns="0" tIns="0" rIns="0" bIns="0">
            <a:normAutofit/>
          </a:bodyPr>
          <a:lstStyle>
            <a:lvl1pPr>
              <a:defRPr sz="3200" b="1" i="1">
                <a:solidFill>
                  <a:srgbClr val="2F3649"/>
                </a:solidFill>
                <a:latin typeface="Source Sans Pro" panose="020B0503030403020204" pitchFamily="34" charset="77"/>
              </a:defRPr>
            </a:lvl1pPr>
          </a:lstStyle>
          <a:p>
            <a:endParaRPr/>
          </a:p>
        </p:txBody>
      </p:sp>
      <p:sp>
        <p:nvSpPr>
          <p:cNvPr id="3" name="Holder 3"/>
          <p:cNvSpPr>
            <a:spLocks noGrp="1"/>
          </p:cNvSpPr>
          <p:nvPr>
            <p:ph type="subTitle" idx="4"/>
          </p:nvPr>
        </p:nvSpPr>
        <p:spPr>
          <a:xfrm>
            <a:off x="351053" y="916734"/>
            <a:ext cx="4864132" cy="276999"/>
          </a:xfrm>
          <a:prstGeom prst="rect">
            <a:avLst/>
          </a:prstGeom>
        </p:spPr>
        <p:txBody>
          <a:bodyPr wrap="square" lIns="0" tIns="0" rIns="0" bIns="0">
            <a:normAutofit/>
          </a:bodyPr>
          <a:lstStyle>
            <a:lvl1pPr>
              <a:defRPr b="0" i="0">
                <a:solidFill>
                  <a:schemeClr val="accent1"/>
                </a:solidFill>
                <a:latin typeface="Source Sans Pro" panose="020B0503030403020204" pitchFamily="34" charset="0"/>
                <a:ea typeface="Source Sans Pro" panose="020B0503030403020204" pitchFamily="34" charset="0"/>
              </a:defRPr>
            </a:lvl1pPr>
          </a:lstStyle>
          <a:p>
            <a:endParaRPr/>
          </a:p>
        </p:txBody>
      </p:sp>
      <p:sp>
        <p:nvSpPr>
          <p:cNvPr id="6" name="Text Placeholder 5">
            <a:extLst>
              <a:ext uri="{FF2B5EF4-FFF2-40B4-BE49-F238E27FC236}">
                <a16:creationId xmlns:a16="http://schemas.microsoft.com/office/drawing/2014/main" id="{9AB29C9C-9E8A-7344-BD6C-0A92B94D038E}"/>
              </a:ext>
            </a:extLst>
          </p:cNvPr>
          <p:cNvSpPr>
            <a:spLocks noGrp="1"/>
          </p:cNvSpPr>
          <p:nvPr>
            <p:ph type="body" sz="quarter" idx="10"/>
          </p:nvPr>
        </p:nvSpPr>
        <p:spPr>
          <a:xfrm>
            <a:off x="351053" y="1346479"/>
            <a:ext cx="4864132" cy="4309603"/>
          </a:xfrm>
          <a:prstGeom prst="rect">
            <a:avLst/>
          </a:prstGeom>
        </p:spPr>
        <p:txBody>
          <a:bodyPr>
            <a:normAutofit/>
          </a:bodyPr>
          <a:lstStyle>
            <a:lvl1pPr>
              <a:defRPr b="0" i="0">
                <a:solidFill>
                  <a:srgbClr val="2F3649"/>
                </a:solidFill>
                <a:latin typeface="Source Sans Pro" panose="020B0503030403020204" pitchFamily="34" charset="77"/>
              </a:defRPr>
            </a:lvl1pPr>
            <a:lvl2pPr>
              <a:defRPr b="0" i="0">
                <a:solidFill>
                  <a:srgbClr val="2F3649"/>
                </a:solidFill>
                <a:latin typeface="Source Sans Pro" panose="020B0503030403020204" pitchFamily="34" charset="77"/>
              </a:defRPr>
            </a:lvl2pPr>
            <a:lvl3pPr>
              <a:defRPr b="0" i="0">
                <a:solidFill>
                  <a:srgbClr val="2F3649"/>
                </a:solidFill>
                <a:latin typeface="Source Sans Pro" panose="020B0503030403020204" pitchFamily="34" charset="77"/>
              </a:defRPr>
            </a:lvl3pPr>
            <a:lvl4pPr>
              <a:defRPr b="0" i="0">
                <a:solidFill>
                  <a:srgbClr val="2F3649"/>
                </a:solidFill>
                <a:latin typeface="Source Sans Pro" panose="020B0503030403020204" pitchFamily="34" charset="77"/>
              </a:defRPr>
            </a:lvl4pPr>
            <a:lvl5pPr>
              <a:defRPr b="0" i="0">
                <a:solidFill>
                  <a:srgbClr val="2F3649"/>
                </a:solidFill>
                <a:latin typeface="Source Sans Pro" panose="020B0503030403020204" pitchFamily="34" charset="77"/>
              </a:defRPr>
            </a:lvl5pPr>
          </a:lstStyle>
          <a:p>
            <a:pPr lvl="0"/>
            <a:endParaRPr lang="en-US"/>
          </a:p>
        </p:txBody>
      </p:sp>
      <p:sp>
        <p:nvSpPr>
          <p:cNvPr id="5" name="Picture Placeholder 4">
            <a:extLst>
              <a:ext uri="{FF2B5EF4-FFF2-40B4-BE49-F238E27FC236}">
                <a16:creationId xmlns:a16="http://schemas.microsoft.com/office/drawing/2014/main" id="{8D17AC8F-FD25-2840-BD9F-2A70B38A1E16}"/>
              </a:ext>
            </a:extLst>
          </p:cNvPr>
          <p:cNvSpPr>
            <a:spLocks noGrp="1"/>
          </p:cNvSpPr>
          <p:nvPr>
            <p:ph type="pic" sz="quarter" idx="11"/>
          </p:nvPr>
        </p:nvSpPr>
        <p:spPr>
          <a:xfrm>
            <a:off x="5762380" y="357974"/>
            <a:ext cx="5883659" cy="5298108"/>
          </a:xfrm>
          <a:prstGeom prst="rect">
            <a:avLst/>
          </a:prstGeom>
        </p:spPr>
        <p:txBody>
          <a:bodyPr/>
          <a:lstStyle/>
          <a:p>
            <a:endParaRPr lang="en-US"/>
          </a:p>
        </p:txBody>
      </p:sp>
    </p:spTree>
    <p:extLst>
      <p:ext uri="{BB962C8B-B14F-4D97-AF65-F5344CB8AC3E}">
        <p14:creationId xmlns:p14="http://schemas.microsoft.com/office/powerpoint/2010/main" val="1255419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CONTENT &amp; IMAGE LEF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D9FB0767-6026-BD4D-9AA6-528F5CC39F58}"/>
              </a:ext>
            </a:extLst>
          </p:cNvPr>
          <p:cNvSpPr>
            <a:spLocks noGrp="1"/>
          </p:cNvSpPr>
          <p:nvPr>
            <p:ph type="pic" sz="quarter" idx="12"/>
          </p:nvPr>
        </p:nvSpPr>
        <p:spPr>
          <a:xfrm>
            <a:off x="8695175" y="3062974"/>
            <a:ext cx="2769995" cy="2593108"/>
          </a:xfrm>
          <a:prstGeom prst="rect">
            <a:avLst/>
          </a:prstGeom>
        </p:spPr>
        <p:txBody>
          <a:bodyPr/>
          <a:lstStyle/>
          <a:p>
            <a:endParaRPr lang="en-US"/>
          </a:p>
        </p:txBody>
      </p:sp>
      <p:sp>
        <p:nvSpPr>
          <p:cNvPr id="8" name="Holder 2">
            <a:extLst>
              <a:ext uri="{FF2B5EF4-FFF2-40B4-BE49-F238E27FC236}">
                <a16:creationId xmlns:a16="http://schemas.microsoft.com/office/drawing/2014/main" id="{689CCD8F-23B8-0D4B-8779-E26CA28F92C3}"/>
              </a:ext>
            </a:extLst>
          </p:cNvPr>
          <p:cNvSpPr>
            <a:spLocks noGrp="1"/>
          </p:cNvSpPr>
          <p:nvPr>
            <p:ph type="ctrTitle"/>
          </p:nvPr>
        </p:nvSpPr>
        <p:spPr>
          <a:xfrm>
            <a:off x="351053" y="357974"/>
            <a:ext cx="7577096" cy="492443"/>
          </a:xfrm>
          <a:prstGeom prst="rect">
            <a:avLst/>
          </a:prstGeom>
        </p:spPr>
        <p:txBody>
          <a:bodyPr wrap="square" lIns="0" tIns="0" rIns="0" bIns="0">
            <a:normAutofit/>
          </a:bodyPr>
          <a:lstStyle>
            <a:lvl1pPr>
              <a:defRPr sz="3200" b="1" i="1">
                <a:solidFill>
                  <a:srgbClr val="2F3649"/>
                </a:solidFill>
                <a:latin typeface="Source Sans Pro" panose="020B0503030403020204" pitchFamily="34" charset="77"/>
              </a:defRPr>
            </a:lvl1pPr>
          </a:lstStyle>
          <a:p>
            <a:endParaRPr/>
          </a:p>
        </p:txBody>
      </p:sp>
      <p:sp>
        <p:nvSpPr>
          <p:cNvPr id="9" name="Holder 3">
            <a:extLst>
              <a:ext uri="{FF2B5EF4-FFF2-40B4-BE49-F238E27FC236}">
                <a16:creationId xmlns:a16="http://schemas.microsoft.com/office/drawing/2014/main" id="{8AD072DF-6685-664F-A4EF-676CC98E0B2A}"/>
              </a:ext>
            </a:extLst>
          </p:cNvPr>
          <p:cNvSpPr>
            <a:spLocks noGrp="1"/>
          </p:cNvSpPr>
          <p:nvPr>
            <p:ph type="subTitle" idx="4"/>
          </p:nvPr>
        </p:nvSpPr>
        <p:spPr>
          <a:xfrm>
            <a:off x="351053" y="916734"/>
            <a:ext cx="7577096" cy="276999"/>
          </a:xfrm>
          <a:prstGeom prst="rect">
            <a:avLst/>
          </a:prstGeom>
        </p:spPr>
        <p:txBody>
          <a:bodyPr wrap="square" lIns="0" tIns="0" rIns="0" bIns="0">
            <a:normAutofit/>
          </a:bodyPr>
          <a:lstStyle>
            <a:lvl1pPr>
              <a:defRPr b="0" i="0">
                <a:solidFill>
                  <a:schemeClr val="accent1"/>
                </a:solidFill>
                <a:latin typeface="Source Sans Pro" panose="020B0503030403020204" pitchFamily="34" charset="0"/>
                <a:ea typeface="Source Sans Pro" panose="020B0503030403020204" pitchFamily="34" charset="0"/>
              </a:defRPr>
            </a:lvl1pPr>
          </a:lstStyle>
          <a:p>
            <a:endParaRPr/>
          </a:p>
        </p:txBody>
      </p:sp>
      <p:sp>
        <p:nvSpPr>
          <p:cNvPr id="10" name="Text Placeholder 5">
            <a:extLst>
              <a:ext uri="{FF2B5EF4-FFF2-40B4-BE49-F238E27FC236}">
                <a16:creationId xmlns:a16="http://schemas.microsoft.com/office/drawing/2014/main" id="{51DA3487-5A60-0A43-954F-E1EB25E74964}"/>
              </a:ext>
            </a:extLst>
          </p:cNvPr>
          <p:cNvSpPr>
            <a:spLocks noGrp="1"/>
          </p:cNvSpPr>
          <p:nvPr>
            <p:ph type="body" sz="quarter" idx="10"/>
          </p:nvPr>
        </p:nvSpPr>
        <p:spPr>
          <a:xfrm>
            <a:off x="351053" y="1346479"/>
            <a:ext cx="7577096" cy="4309603"/>
          </a:xfrm>
          <a:prstGeom prst="rect">
            <a:avLst/>
          </a:prstGeom>
        </p:spPr>
        <p:txBody>
          <a:bodyPr>
            <a:normAutofit/>
          </a:bodyPr>
          <a:lstStyle>
            <a:lvl1pPr>
              <a:defRPr b="0" i="0">
                <a:solidFill>
                  <a:srgbClr val="2F3649"/>
                </a:solidFill>
                <a:latin typeface="Source Sans Pro" panose="020B0503030403020204" pitchFamily="34" charset="77"/>
              </a:defRPr>
            </a:lvl1pPr>
            <a:lvl2pPr>
              <a:defRPr b="0" i="0">
                <a:solidFill>
                  <a:srgbClr val="2F3649"/>
                </a:solidFill>
                <a:latin typeface="Source Sans Pro" panose="020B0503030403020204" pitchFamily="34" charset="77"/>
              </a:defRPr>
            </a:lvl2pPr>
            <a:lvl3pPr>
              <a:defRPr b="0" i="0">
                <a:solidFill>
                  <a:srgbClr val="2F3649"/>
                </a:solidFill>
                <a:latin typeface="Source Sans Pro" panose="020B0503030403020204" pitchFamily="34" charset="77"/>
              </a:defRPr>
            </a:lvl3pPr>
            <a:lvl4pPr>
              <a:defRPr b="0" i="0">
                <a:solidFill>
                  <a:srgbClr val="2F3649"/>
                </a:solidFill>
                <a:latin typeface="Source Sans Pro" panose="020B0503030403020204" pitchFamily="34" charset="77"/>
              </a:defRPr>
            </a:lvl4pPr>
            <a:lvl5pPr>
              <a:defRPr b="0" i="0">
                <a:solidFill>
                  <a:srgbClr val="2F3649"/>
                </a:solidFill>
                <a:latin typeface="Source Sans Pro" panose="020B0503030403020204" pitchFamily="34" charset="77"/>
              </a:defRPr>
            </a:lvl5pPr>
          </a:lstStyle>
          <a:p>
            <a:pPr lvl="0"/>
            <a:endParaRPr lang="en-US"/>
          </a:p>
        </p:txBody>
      </p:sp>
      <p:sp>
        <p:nvSpPr>
          <p:cNvPr id="11" name="Picture Placeholder 4">
            <a:extLst>
              <a:ext uri="{FF2B5EF4-FFF2-40B4-BE49-F238E27FC236}">
                <a16:creationId xmlns:a16="http://schemas.microsoft.com/office/drawing/2014/main" id="{E55E7161-A7FB-574F-B238-5C5EB37A2D3B}"/>
              </a:ext>
            </a:extLst>
          </p:cNvPr>
          <p:cNvSpPr>
            <a:spLocks noGrp="1"/>
          </p:cNvSpPr>
          <p:nvPr>
            <p:ph type="pic" sz="quarter" idx="13"/>
          </p:nvPr>
        </p:nvSpPr>
        <p:spPr>
          <a:xfrm>
            <a:off x="8695175" y="347926"/>
            <a:ext cx="2769995" cy="2593108"/>
          </a:xfrm>
          <a:prstGeom prst="rect">
            <a:avLst/>
          </a:prstGeom>
        </p:spPr>
        <p:txBody>
          <a:bodyPr/>
          <a:lstStyle/>
          <a:p>
            <a:endParaRPr lang="en-US"/>
          </a:p>
        </p:txBody>
      </p:sp>
    </p:spTree>
    <p:extLst>
      <p:ext uri="{BB962C8B-B14F-4D97-AF65-F5344CB8AC3E}">
        <p14:creationId xmlns:p14="http://schemas.microsoft.com/office/powerpoint/2010/main" val="267113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object 33">
            <a:extLst>
              <a:ext uri="{FF2B5EF4-FFF2-40B4-BE49-F238E27FC236}">
                <a16:creationId xmlns:a16="http://schemas.microsoft.com/office/drawing/2014/main" id="{B7861DA0-19C5-4F4D-917D-1E889DDE4386}"/>
              </a:ext>
            </a:extLst>
          </p:cNvPr>
          <p:cNvSpPr/>
          <p:nvPr userDrawn="1"/>
        </p:nvSpPr>
        <p:spPr>
          <a:xfrm>
            <a:off x="0" y="5966460"/>
            <a:ext cx="12193270" cy="891540"/>
          </a:xfrm>
          <a:custGeom>
            <a:avLst/>
            <a:gdLst/>
            <a:ahLst/>
            <a:cxnLst/>
            <a:rect l="l" t="t" r="r" b="b"/>
            <a:pathLst>
              <a:path w="12193270" h="891540">
                <a:moveTo>
                  <a:pt x="0" y="891006"/>
                </a:moveTo>
                <a:lnTo>
                  <a:pt x="12193206" y="891006"/>
                </a:lnTo>
                <a:lnTo>
                  <a:pt x="12193206" y="0"/>
                </a:lnTo>
                <a:lnTo>
                  <a:pt x="0" y="0"/>
                </a:lnTo>
                <a:lnTo>
                  <a:pt x="0" y="891006"/>
                </a:lnTo>
                <a:close/>
              </a:path>
            </a:pathLst>
          </a:custGeom>
          <a:solidFill>
            <a:schemeClr val="tx1"/>
          </a:solidFill>
        </p:spPr>
        <p:txBody>
          <a:bodyPr wrap="square" lIns="0" tIns="0" rIns="0" bIns="0" rtlCol="0"/>
          <a:lstStyle/>
          <a:p>
            <a:endParaRPr/>
          </a:p>
        </p:txBody>
      </p:sp>
      <p:pic>
        <p:nvPicPr>
          <p:cNvPr id="15" name="Picture 14">
            <a:extLst>
              <a:ext uri="{FF2B5EF4-FFF2-40B4-BE49-F238E27FC236}">
                <a16:creationId xmlns:a16="http://schemas.microsoft.com/office/drawing/2014/main" id="{E0DF966D-5CB6-1541-BD3F-01EA9DB11C60}"/>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5976857"/>
            <a:ext cx="12192000" cy="881143"/>
          </a:xfrm>
          <a:prstGeom prst="rect">
            <a:avLst/>
          </a:prstGeom>
        </p:spPr>
      </p:pic>
      <p:pic>
        <p:nvPicPr>
          <p:cNvPr id="7" name="Picture 6">
            <a:extLst>
              <a:ext uri="{FF2B5EF4-FFF2-40B4-BE49-F238E27FC236}">
                <a16:creationId xmlns:a16="http://schemas.microsoft.com/office/drawing/2014/main" id="{C668C2CE-F843-FF47-8189-010F40B14CC3}"/>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21" y="5883693"/>
            <a:ext cx="12204759" cy="94785"/>
          </a:xfrm>
          <a:prstGeom prst="rect">
            <a:avLst/>
          </a:prstGeom>
        </p:spPr>
      </p:pic>
      <p:sp>
        <p:nvSpPr>
          <p:cNvPr id="14" name="object 45">
            <a:extLst>
              <a:ext uri="{FF2B5EF4-FFF2-40B4-BE49-F238E27FC236}">
                <a16:creationId xmlns:a16="http://schemas.microsoft.com/office/drawing/2014/main" id="{F01221D7-B8AD-E342-BE44-9B1F138877D8}"/>
              </a:ext>
            </a:extLst>
          </p:cNvPr>
          <p:cNvSpPr txBox="1"/>
          <p:nvPr userDrawn="1"/>
        </p:nvSpPr>
        <p:spPr>
          <a:xfrm>
            <a:off x="2292318" y="6288499"/>
            <a:ext cx="3752248" cy="228268"/>
          </a:xfrm>
          <a:prstGeom prst="rect">
            <a:avLst/>
          </a:prstGeom>
        </p:spPr>
        <p:txBody>
          <a:bodyPr vert="horz" wrap="square" lIns="0" tIns="12700" rIns="0" bIns="0" rtlCol="0">
            <a:spAutoFit/>
          </a:bodyPr>
          <a:lstStyle/>
          <a:p>
            <a:pPr marL="12700">
              <a:lnSpc>
                <a:spcPct val="100000"/>
              </a:lnSpc>
              <a:spcBef>
                <a:spcPts val="100"/>
              </a:spcBef>
            </a:pPr>
            <a:r>
              <a:rPr sz="1400" b="0" i="0">
                <a:solidFill>
                  <a:schemeClr val="bg1"/>
                </a:solidFill>
                <a:latin typeface="Source Sans Pro" panose="020B0503030403020204" pitchFamily="34" charset="0"/>
                <a:ea typeface="Source Sans Pro" panose="020B0503030403020204" pitchFamily="34" charset="0"/>
                <a:cs typeface="SourceSansPro-BoldIt"/>
              </a:rPr>
              <a:t>Amplifying</a:t>
            </a:r>
            <a:r>
              <a:rPr sz="1400" b="0" i="0">
                <a:solidFill>
                  <a:schemeClr val="accent1"/>
                </a:solidFill>
                <a:latin typeface="Source Sans Pro" panose="020B0503030403020204" pitchFamily="34" charset="0"/>
                <a:ea typeface="Source Sans Pro" panose="020B0503030403020204" pitchFamily="34" charset="0"/>
                <a:cs typeface="SourceSansPro-BoldIt"/>
              </a:rPr>
              <a:t> </a:t>
            </a:r>
            <a:r>
              <a:rPr sz="1400" b="0" i="0" spc="-5">
                <a:solidFill>
                  <a:schemeClr val="bg1"/>
                </a:solidFill>
                <a:latin typeface="Source Sans Pro" panose="020B0503030403020204" pitchFamily="34" charset="0"/>
                <a:ea typeface="Source Sans Pro" panose="020B0503030403020204" pitchFamily="34" charset="0"/>
                <a:cs typeface="SourceSansPro-BoldIt"/>
              </a:rPr>
              <a:t>Organi</a:t>
            </a:r>
            <a:r>
              <a:rPr lang="mi-NZ" sz="1400" b="0" i="0" spc="-5">
                <a:solidFill>
                  <a:schemeClr val="bg1"/>
                </a:solidFill>
                <a:latin typeface="Source Sans Pro" panose="020B0503030403020204" pitchFamily="34" charset="0"/>
                <a:ea typeface="Source Sans Pro" panose="020B0503030403020204" pitchFamily="34" charset="0"/>
                <a:cs typeface="SourceSansPro-BoldIt"/>
              </a:rPr>
              <a:t>s</a:t>
            </a:r>
            <a:r>
              <a:rPr sz="1400" b="0" i="0" spc="-5">
                <a:solidFill>
                  <a:schemeClr val="bg1"/>
                </a:solidFill>
                <a:latin typeface="Source Sans Pro" panose="020B0503030403020204" pitchFamily="34" charset="0"/>
                <a:ea typeface="Source Sans Pro" panose="020B0503030403020204" pitchFamily="34" charset="0"/>
                <a:cs typeface="SourceSansPro-BoldIt"/>
              </a:rPr>
              <a:t>ational</a:t>
            </a:r>
            <a:r>
              <a:rPr sz="1400" b="0" i="0" spc="-35">
                <a:solidFill>
                  <a:schemeClr val="bg1"/>
                </a:solidFill>
                <a:latin typeface="Source Sans Pro" panose="020B0503030403020204" pitchFamily="34" charset="0"/>
                <a:ea typeface="Source Sans Pro" panose="020B0503030403020204" pitchFamily="34" charset="0"/>
                <a:cs typeface="SourceSansPro-BoldIt"/>
              </a:rPr>
              <a:t> </a:t>
            </a:r>
            <a:r>
              <a:rPr sz="1400" b="0" i="0" spc="-5">
                <a:solidFill>
                  <a:schemeClr val="bg1"/>
                </a:solidFill>
                <a:latin typeface="Source Sans Pro" panose="020B0503030403020204" pitchFamily="34" charset="0"/>
                <a:ea typeface="Source Sans Pro" panose="020B0503030403020204" pitchFamily="34" charset="0"/>
                <a:cs typeface="SourceSansPro-BoldIt"/>
              </a:rPr>
              <a:t>Intelligence</a:t>
            </a:r>
            <a:endParaRPr sz="1400" b="0" i="0">
              <a:solidFill>
                <a:schemeClr val="bg1"/>
              </a:solidFill>
              <a:latin typeface="Source Sans Pro" panose="020B0503030403020204" pitchFamily="34" charset="0"/>
              <a:ea typeface="Source Sans Pro" panose="020B0503030403020204" pitchFamily="34" charset="0"/>
              <a:cs typeface="SourceSansPro-BoldIt"/>
            </a:endParaRPr>
          </a:p>
        </p:txBody>
      </p:sp>
      <p:pic>
        <p:nvPicPr>
          <p:cNvPr id="20" name="Picture 19">
            <a:extLst>
              <a:ext uri="{FF2B5EF4-FFF2-40B4-BE49-F238E27FC236}">
                <a16:creationId xmlns:a16="http://schemas.microsoft.com/office/drawing/2014/main" id="{B8A4787C-A8FC-964B-B1FC-34D70CC7A3AF}"/>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83610" y="6230783"/>
            <a:ext cx="1314562" cy="407437"/>
          </a:xfrm>
          <a:prstGeom prst="rect">
            <a:avLst/>
          </a:prstGeom>
        </p:spPr>
      </p:pic>
      <p:cxnSp>
        <p:nvCxnSpPr>
          <p:cNvPr id="22" name="Straight Connector 21">
            <a:extLst>
              <a:ext uri="{FF2B5EF4-FFF2-40B4-BE49-F238E27FC236}">
                <a16:creationId xmlns:a16="http://schemas.microsoft.com/office/drawing/2014/main" id="{D665FD33-FCA4-924D-85AD-E267BD8156B8}"/>
              </a:ext>
            </a:extLst>
          </p:cNvPr>
          <p:cNvCxnSpPr>
            <a:cxnSpLocks/>
          </p:cNvCxnSpPr>
          <p:nvPr userDrawn="1"/>
        </p:nvCxnSpPr>
        <p:spPr>
          <a:xfrm>
            <a:off x="1959530" y="6114502"/>
            <a:ext cx="0" cy="576263"/>
          </a:xfrm>
          <a:prstGeom prst="line">
            <a:avLst/>
          </a:prstGeom>
          <a:ln/>
        </p:spPr>
        <p:style>
          <a:lnRef idx="1">
            <a:schemeClr val="accent2"/>
          </a:lnRef>
          <a:fillRef idx="0">
            <a:schemeClr val="accent2"/>
          </a:fillRef>
          <a:effectRef idx="0">
            <a:schemeClr val="accent2"/>
          </a:effectRef>
          <a:fontRef idx="minor">
            <a:schemeClr val="tx1"/>
          </a:fontRef>
        </p:style>
      </p:cxnSp>
    </p:spTree>
  </p:cSld>
  <p:clrMap bg1="lt1" tx1="dk1" bg2="lt2" tx2="dk2" accent1="accent1" accent2="accent2" accent3="accent3" accent4="accent4" accent5="accent5" accent6="accent6" hlink="hlink" folHlink="folHlink"/>
  <p:sldLayoutIdLst>
    <p:sldLayoutId id="2147483662" r:id="rId1"/>
    <p:sldLayoutId id="2147483670" r:id="rId2"/>
    <p:sldLayoutId id="2147483668" r:id="rId3"/>
    <p:sldLayoutId id="2147483672" r:id="rId4"/>
    <p:sldLayoutId id="2147483661" r:id="rId5"/>
    <p:sldLayoutId id="2147483673" r:id="rId6"/>
    <p:sldLayoutId id="2147483671" r:id="rId7"/>
    <p:sldLayoutId id="2147483666" r:id="rId8"/>
    <p:sldLayoutId id="2147483667" r:id="rId9"/>
    <p:sldLayoutId id="2147483663" r:id="rId10"/>
    <p:sldLayoutId id="2147483669" r:id="rId1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extLst mod="1">
    <p:ext uri="{27BBF7A9-308A-43DC-89C8-2F10F3537804}">
      <p15:sldGuideLst xmlns:p15="http://schemas.microsoft.com/office/powerpoint/2012/main">
        <p15:guide id="1" pos="506" userDrawn="1">
          <p15:clr>
            <a:srgbClr val="F26B43"/>
          </p15:clr>
        </p15:guide>
        <p15:guide id="2" orient="horz" pos="504" userDrawn="1">
          <p15:clr>
            <a:srgbClr val="F26B43"/>
          </p15:clr>
        </p15:guide>
        <p15:guide id="3"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tiff"/><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53.tiff"/><Relationship Id="rId11" Type="http://schemas.openxmlformats.org/officeDocument/2006/relationships/image" Target="../media/image58.tiff"/><Relationship Id="rId5" Type="http://schemas.openxmlformats.org/officeDocument/2006/relationships/image" Target="../media/image52.tiff"/><Relationship Id="rId10" Type="http://schemas.openxmlformats.org/officeDocument/2006/relationships/image" Target="../media/image57.png"/><Relationship Id="rId4" Type="http://schemas.openxmlformats.org/officeDocument/2006/relationships/image" Target="../media/image51.tiff"/><Relationship Id="rId9"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jpeg"/><Relationship Id="rId12"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63.png"/><Relationship Id="rId11" Type="http://schemas.openxmlformats.org/officeDocument/2006/relationships/image" Target="../media/image36.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image" Target="../media/image6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1.jpg"/><Relationship Id="rId7"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80.png"/><Relationship Id="rId4" Type="http://schemas.openxmlformats.org/officeDocument/2006/relationships/image" Target="../media/image79.png"/></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SJldOOs4vB8"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amin-khatami/"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jp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7C1647-768C-0F4B-B6AC-612B4FAFB58F}"/>
              </a:ext>
            </a:extLst>
          </p:cNvPr>
          <p:cNvSpPr>
            <a:spLocks noGrp="1"/>
          </p:cNvSpPr>
          <p:nvPr>
            <p:ph type="body" sz="quarter" idx="10"/>
          </p:nvPr>
        </p:nvSpPr>
        <p:spPr>
          <a:xfrm>
            <a:off x="1961555" y="2403868"/>
            <a:ext cx="3913951" cy="541668"/>
          </a:xfrm>
        </p:spPr>
        <p:txBody>
          <a:bodyPr/>
          <a:lstStyle/>
          <a:p>
            <a:r>
              <a:rPr lang="en-US" sz="1700" dirty="0"/>
              <a:t>Amplifying </a:t>
            </a:r>
            <a:r>
              <a:rPr lang="en-US" sz="1700" dirty="0" err="1"/>
              <a:t>Organisational</a:t>
            </a:r>
            <a:r>
              <a:rPr lang="en-US" sz="1700" dirty="0"/>
              <a:t> Intelligence</a:t>
            </a:r>
          </a:p>
        </p:txBody>
      </p:sp>
      <p:sp>
        <p:nvSpPr>
          <p:cNvPr id="3" name="Text Placeholder 2">
            <a:extLst>
              <a:ext uri="{FF2B5EF4-FFF2-40B4-BE49-F238E27FC236}">
                <a16:creationId xmlns:a16="http://schemas.microsoft.com/office/drawing/2014/main" id="{EDBD12B3-61FB-994F-87EB-9E686F76F468}"/>
              </a:ext>
            </a:extLst>
          </p:cNvPr>
          <p:cNvSpPr>
            <a:spLocks noGrp="1"/>
          </p:cNvSpPr>
          <p:nvPr>
            <p:ph type="body" sz="quarter" idx="11"/>
          </p:nvPr>
        </p:nvSpPr>
        <p:spPr>
          <a:xfrm>
            <a:off x="2105369" y="3366460"/>
            <a:ext cx="4505548" cy="1041400"/>
          </a:xfrm>
        </p:spPr>
        <p:txBody>
          <a:bodyPr anchor="t"/>
          <a:lstStyle/>
          <a:p>
            <a:r>
              <a:rPr lang="en-US" sz="3200" dirty="0"/>
              <a:t>AI Solutions in Medicine </a:t>
            </a:r>
          </a:p>
          <a:p>
            <a:r>
              <a:rPr lang="en-US" dirty="0">
                <a:latin typeface="Source Sans Pro"/>
                <a:ea typeface="Source Sans Pro"/>
              </a:rPr>
              <a:t>April 2019</a:t>
            </a:r>
          </a:p>
        </p:txBody>
      </p:sp>
    </p:spTree>
    <p:extLst>
      <p:ext uri="{BB962C8B-B14F-4D97-AF65-F5344CB8AC3E}">
        <p14:creationId xmlns:p14="http://schemas.microsoft.com/office/powerpoint/2010/main" val="703978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17A3E3B-D7F0-954E-AD91-44CEAA371B63}"/>
              </a:ext>
            </a:extLst>
          </p:cNvPr>
          <p:cNvSpPr/>
          <p:nvPr/>
        </p:nvSpPr>
        <p:spPr>
          <a:xfrm>
            <a:off x="348342" y="777551"/>
            <a:ext cx="3744686" cy="4883020"/>
          </a:xfrm>
          <a:prstGeom prst="rect">
            <a:avLst/>
          </a:prstGeom>
          <a:solidFill>
            <a:schemeClr val="bg1">
              <a:alpha val="3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76CFE6-0145-C24A-9904-31845ECA46E0}"/>
              </a:ext>
            </a:extLst>
          </p:cNvPr>
          <p:cNvSpPr>
            <a:spLocks noGrp="1"/>
          </p:cNvSpPr>
          <p:nvPr>
            <p:ph type="ctrTitle"/>
          </p:nvPr>
        </p:nvSpPr>
        <p:spPr>
          <a:xfrm>
            <a:off x="545612" y="193890"/>
            <a:ext cx="11436491" cy="492443"/>
          </a:xfrm>
        </p:spPr>
        <p:txBody>
          <a:bodyPr>
            <a:normAutofit/>
          </a:bodyPr>
          <a:lstStyle/>
          <a:p>
            <a:r>
              <a:rPr lang="en-US" sz="2400" dirty="0"/>
              <a:t>Use cases in Healthcare domain</a:t>
            </a:r>
            <a:endParaRPr lang="en-AU" sz="2400" dirty="0"/>
          </a:p>
        </p:txBody>
      </p:sp>
      <p:cxnSp>
        <p:nvCxnSpPr>
          <p:cNvPr id="24" name="Straight Connector 23">
            <a:extLst>
              <a:ext uri="{FF2B5EF4-FFF2-40B4-BE49-F238E27FC236}">
                <a16:creationId xmlns:a16="http://schemas.microsoft.com/office/drawing/2014/main" id="{73DB9214-1B59-364A-9E6B-74187950196E}"/>
              </a:ext>
            </a:extLst>
          </p:cNvPr>
          <p:cNvCxnSpPr>
            <a:cxnSpLocks/>
          </p:cNvCxnSpPr>
          <p:nvPr/>
        </p:nvCxnSpPr>
        <p:spPr>
          <a:xfrm>
            <a:off x="359229" y="644843"/>
            <a:ext cx="11519883"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2F7C18C-99EF-4145-AA13-CFD4D09538C9}"/>
              </a:ext>
            </a:extLst>
          </p:cNvPr>
          <p:cNvPicPr>
            <a:picLocks noChangeAspect="1"/>
          </p:cNvPicPr>
          <p:nvPr/>
        </p:nvPicPr>
        <p:blipFill rotWithShape="1">
          <a:blip r:embed="rId3"/>
          <a:srcRect t="25684"/>
          <a:stretch/>
        </p:blipFill>
        <p:spPr>
          <a:xfrm>
            <a:off x="925285" y="1386451"/>
            <a:ext cx="2503713" cy="1093139"/>
          </a:xfrm>
          <a:prstGeom prst="rect">
            <a:avLst/>
          </a:prstGeom>
        </p:spPr>
      </p:pic>
      <p:pic>
        <p:nvPicPr>
          <p:cNvPr id="4" name="Picture 3">
            <a:extLst>
              <a:ext uri="{FF2B5EF4-FFF2-40B4-BE49-F238E27FC236}">
                <a16:creationId xmlns:a16="http://schemas.microsoft.com/office/drawing/2014/main" id="{EDD84E4A-E95D-6E41-9021-53EAD76832D7}"/>
              </a:ext>
            </a:extLst>
          </p:cNvPr>
          <p:cNvPicPr>
            <a:picLocks noChangeAspect="1"/>
          </p:cNvPicPr>
          <p:nvPr/>
        </p:nvPicPr>
        <p:blipFill rotWithShape="1">
          <a:blip r:embed="rId4"/>
          <a:srcRect t="6793" r="10628" b="21755"/>
          <a:stretch/>
        </p:blipFill>
        <p:spPr>
          <a:xfrm>
            <a:off x="1944984" y="2323297"/>
            <a:ext cx="2048883" cy="1228534"/>
          </a:xfrm>
          <a:prstGeom prst="rect">
            <a:avLst/>
          </a:prstGeom>
        </p:spPr>
      </p:pic>
      <p:pic>
        <p:nvPicPr>
          <p:cNvPr id="5" name="Picture 4">
            <a:extLst>
              <a:ext uri="{FF2B5EF4-FFF2-40B4-BE49-F238E27FC236}">
                <a16:creationId xmlns:a16="http://schemas.microsoft.com/office/drawing/2014/main" id="{56237FD4-FF92-D84B-9DFB-4EFE0312EF43}"/>
              </a:ext>
            </a:extLst>
          </p:cNvPr>
          <p:cNvPicPr>
            <a:picLocks noChangeAspect="1"/>
          </p:cNvPicPr>
          <p:nvPr/>
        </p:nvPicPr>
        <p:blipFill rotWithShape="1">
          <a:blip r:embed="rId5"/>
          <a:srcRect b="42263"/>
          <a:stretch/>
        </p:blipFill>
        <p:spPr>
          <a:xfrm>
            <a:off x="434713" y="1787715"/>
            <a:ext cx="1902800" cy="1071165"/>
          </a:xfrm>
          <a:prstGeom prst="rect">
            <a:avLst/>
          </a:prstGeom>
        </p:spPr>
      </p:pic>
      <p:pic>
        <p:nvPicPr>
          <p:cNvPr id="6" name="Picture 5">
            <a:extLst>
              <a:ext uri="{FF2B5EF4-FFF2-40B4-BE49-F238E27FC236}">
                <a16:creationId xmlns:a16="http://schemas.microsoft.com/office/drawing/2014/main" id="{A41BB64A-B562-8E4A-86EC-2D9FF70F4A20}"/>
              </a:ext>
            </a:extLst>
          </p:cNvPr>
          <p:cNvPicPr>
            <a:picLocks noChangeAspect="1"/>
          </p:cNvPicPr>
          <p:nvPr/>
        </p:nvPicPr>
        <p:blipFill>
          <a:blip r:embed="rId6"/>
          <a:stretch>
            <a:fillRect/>
          </a:stretch>
        </p:blipFill>
        <p:spPr>
          <a:xfrm>
            <a:off x="925285" y="2663244"/>
            <a:ext cx="1701800" cy="1193800"/>
          </a:xfrm>
          <a:prstGeom prst="rect">
            <a:avLst/>
          </a:prstGeom>
        </p:spPr>
      </p:pic>
      <p:sp>
        <p:nvSpPr>
          <p:cNvPr id="30" name="Rectangle 29">
            <a:extLst>
              <a:ext uri="{FF2B5EF4-FFF2-40B4-BE49-F238E27FC236}">
                <a16:creationId xmlns:a16="http://schemas.microsoft.com/office/drawing/2014/main" id="{F5BD9179-16E6-DB4B-87AE-C8CFF71224D9}"/>
              </a:ext>
            </a:extLst>
          </p:cNvPr>
          <p:cNvSpPr/>
          <p:nvPr/>
        </p:nvSpPr>
        <p:spPr>
          <a:xfrm>
            <a:off x="358162" y="4142044"/>
            <a:ext cx="3722914" cy="1508707"/>
          </a:xfrm>
          <a:prstGeom prst="rect">
            <a:avLst/>
          </a:prstGeom>
          <a:solidFill>
            <a:srgbClr val="4A6B8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a:p>
            <a:pPr algn="ctr"/>
            <a:endParaRPr lang="en-US">
              <a:cs typeface="Calibri"/>
            </a:endParaRPr>
          </a:p>
          <a:p>
            <a:pPr algn="ctr"/>
            <a:endParaRPr lang="en-US">
              <a:cs typeface="Calibri"/>
            </a:endParaRPr>
          </a:p>
          <a:p>
            <a:pPr algn="ctr"/>
            <a:r>
              <a:rPr lang="en-US">
                <a:solidFill>
                  <a:schemeClr val="accent2">
                    <a:lumMod val="25000"/>
                  </a:schemeClr>
                </a:solidFill>
                <a:cs typeface="Calibri"/>
              </a:rPr>
              <a:t>Medical Imaging</a:t>
            </a:r>
          </a:p>
          <a:p>
            <a:pPr algn="ctr"/>
            <a:r>
              <a:rPr lang="en-US">
                <a:solidFill>
                  <a:schemeClr val="accent2">
                    <a:lumMod val="25000"/>
                  </a:schemeClr>
                </a:solidFill>
                <a:cs typeface="Calibri"/>
              </a:rPr>
              <a:t>Disease Recognition</a:t>
            </a:r>
          </a:p>
          <a:p>
            <a:pPr algn="ctr"/>
            <a:r>
              <a:rPr lang="en-US">
                <a:solidFill>
                  <a:schemeClr val="accent2">
                    <a:lumMod val="25000"/>
                  </a:schemeClr>
                </a:solidFill>
                <a:cs typeface="Calibri"/>
              </a:rPr>
              <a:t>Discover Anomalous Patterns</a:t>
            </a:r>
          </a:p>
          <a:p>
            <a:pPr algn="ctr"/>
            <a:r>
              <a:rPr lang="en-US" sz="1700">
                <a:solidFill>
                  <a:schemeClr val="accent2">
                    <a:lumMod val="25000"/>
                  </a:schemeClr>
                </a:solidFill>
                <a:cs typeface="Calibri"/>
              </a:rPr>
              <a:t>Content-based Medical Image Retrieval</a:t>
            </a:r>
          </a:p>
          <a:p>
            <a:pPr algn="ctr"/>
            <a:endParaRPr lang="en-US">
              <a:cs typeface="Calibri"/>
            </a:endParaRPr>
          </a:p>
          <a:p>
            <a:pPr algn="ctr"/>
            <a:endParaRPr lang="en-US">
              <a:cs typeface="Calibri"/>
            </a:endParaRPr>
          </a:p>
          <a:p>
            <a:pPr algn="ctr"/>
            <a:endParaRPr lang="en-US">
              <a:cs typeface="Calibri"/>
            </a:endParaRPr>
          </a:p>
        </p:txBody>
      </p:sp>
      <p:sp>
        <p:nvSpPr>
          <p:cNvPr id="33" name="Rectangle 32">
            <a:extLst>
              <a:ext uri="{FF2B5EF4-FFF2-40B4-BE49-F238E27FC236}">
                <a16:creationId xmlns:a16="http://schemas.microsoft.com/office/drawing/2014/main" id="{6AB21038-F18E-C54D-912D-B60ED181ACF1}"/>
              </a:ext>
            </a:extLst>
          </p:cNvPr>
          <p:cNvSpPr/>
          <p:nvPr/>
        </p:nvSpPr>
        <p:spPr>
          <a:xfrm>
            <a:off x="358162" y="778113"/>
            <a:ext cx="3722914" cy="431003"/>
          </a:xfrm>
          <a:prstGeom prst="rect">
            <a:avLst/>
          </a:prstGeom>
          <a:solidFill>
            <a:srgbClr val="4A6B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DECA33E-1ACE-EF43-8845-D61C4125801C}"/>
              </a:ext>
            </a:extLst>
          </p:cNvPr>
          <p:cNvSpPr/>
          <p:nvPr/>
        </p:nvSpPr>
        <p:spPr>
          <a:xfrm>
            <a:off x="1274068" y="815214"/>
            <a:ext cx="1602426" cy="338554"/>
          </a:xfrm>
          <a:prstGeom prst="rect">
            <a:avLst/>
          </a:prstGeom>
        </p:spPr>
        <p:txBody>
          <a:bodyPr wrap="none">
            <a:spAutoFit/>
          </a:bodyPr>
          <a:lstStyle/>
          <a:p>
            <a:r>
              <a:rPr lang="en-AU" sz="1600" b="1">
                <a:solidFill>
                  <a:schemeClr val="bg1"/>
                </a:solidFill>
              </a:rPr>
              <a:t>Medical Imagery</a:t>
            </a:r>
            <a:endParaRPr lang="en-US" sz="1600" b="1">
              <a:solidFill>
                <a:schemeClr val="bg1"/>
              </a:solidFill>
            </a:endParaRPr>
          </a:p>
        </p:txBody>
      </p:sp>
      <p:sp>
        <p:nvSpPr>
          <p:cNvPr id="47" name="Rectangle 46">
            <a:extLst>
              <a:ext uri="{FF2B5EF4-FFF2-40B4-BE49-F238E27FC236}">
                <a16:creationId xmlns:a16="http://schemas.microsoft.com/office/drawing/2014/main" id="{F17F8003-E0F2-4E46-B0F4-79CBF6EF3AAE}"/>
              </a:ext>
            </a:extLst>
          </p:cNvPr>
          <p:cNvSpPr/>
          <p:nvPr/>
        </p:nvSpPr>
        <p:spPr>
          <a:xfrm>
            <a:off x="4232044" y="777551"/>
            <a:ext cx="3744686" cy="4883020"/>
          </a:xfrm>
          <a:prstGeom prst="rect">
            <a:avLst/>
          </a:prstGeom>
          <a:solidFill>
            <a:schemeClr val="bg1">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8" name="Picture 47">
            <a:extLst>
              <a:ext uri="{FF2B5EF4-FFF2-40B4-BE49-F238E27FC236}">
                <a16:creationId xmlns:a16="http://schemas.microsoft.com/office/drawing/2014/main" id="{349BB6C1-866D-4EE9-9D2A-C3A9640A966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400" t="24287" r="5103"/>
          <a:stretch/>
        </p:blipFill>
        <p:spPr>
          <a:xfrm>
            <a:off x="4604874" y="1413653"/>
            <a:ext cx="2688737" cy="1272419"/>
          </a:xfrm>
          <a:prstGeom prst="rect">
            <a:avLst/>
          </a:prstGeom>
        </p:spPr>
      </p:pic>
      <p:pic>
        <p:nvPicPr>
          <p:cNvPr id="49" name="Picture 48">
            <a:extLst>
              <a:ext uri="{FF2B5EF4-FFF2-40B4-BE49-F238E27FC236}">
                <a16:creationId xmlns:a16="http://schemas.microsoft.com/office/drawing/2014/main" id="{11260F05-6D48-4515-9BDB-9374B59BE72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6956" t="9376" r="5949" b="21408"/>
          <a:stretch/>
        </p:blipFill>
        <p:spPr>
          <a:xfrm>
            <a:off x="4339608" y="2716304"/>
            <a:ext cx="1889682" cy="1132481"/>
          </a:xfrm>
          <a:prstGeom prst="rect">
            <a:avLst/>
          </a:prstGeom>
        </p:spPr>
      </p:pic>
      <p:pic>
        <p:nvPicPr>
          <p:cNvPr id="50" name="Picture 49">
            <a:extLst>
              <a:ext uri="{FF2B5EF4-FFF2-40B4-BE49-F238E27FC236}">
                <a16:creationId xmlns:a16="http://schemas.microsoft.com/office/drawing/2014/main" id="{69C88366-4D7E-4079-81B0-BD520A2FD20C}"/>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r="8692"/>
          <a:stretch/>
        </p:blipFill>
        <p:spPr>
          <a:xfrm>
            <a:off x="5981575" y="2350499"/>
            <a:ext cx="1910898" cy="1031790"/>
          </a:xfrm>
          <a:prstGeom prst="rect">
            <a:avLst/>
          </a:prstGeom>
        </p:spPr>
      </p:pic>
      <p:sp>
        <p:nvSpPr>
          <p:cNvPr id="51" name="Rectangle 50">
            <a:extLst>
              <a:ext uri="{FF2B5EF4-FFF2-40B4-BE49-F238E27FC236}">
                <a16:creationId xmlns:a16="http://schemas.microsoft.com/office/drawing/2014/main" id="{3400B468-050B-4626-AA5D-C83BD2CE6F37}"/>
              </a:ext>
            </a:extLst>
          </p:cNvPr>
          <p:cNvSpPr/>
          <p:nvPr/>
        </p:nvSpPr>
        <p:spPr>
          <a:xfrm>
            <a:off x="4242930" y="4142042"/>
            <a:ext cx="3722914" cy="1519803"/>
          </a:xfrm>
          <a:prstGeom prst="rect">
            <a:avLst/>
          </a:prstGeom>
          <a:solidFill>
            <a:schemeClr val="tx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solidFill>
                  <a:srgbClr val="002060"/>
                </a:solidFill>
                <a:cs typeface="Calibri"/>
              </a:rPr>
              <a:t>Signal Processing</a:t>
            </a:r>
          </a:p>
          <a:p>
            <a:pPr algn="ctr"/>
            <a:r>
              <a:rPr lang="en-US" b="1">
                <a:solidFill>
                  <a:srgbClr val="002060"/>
                </a:solidFill>
                <a:cs typeface="Calibri"/>
              </a:rPr>
              <a:t>Medical Haptics Feedbacks</a:t>
            </a:r>
          </a:p>
          <a:p>
            <a:pPr algn="ctr"/>
            <a:r>
              <a:rPr lang="en-US" sz="1500" b="1">
                <a:solidFill>
                  <a:srgbClr val="002060"/>
                </a:solidFill>
                <a:cs typeface="Calibri"/>
              </a:rPr>
              <a:t>Surgical Robots and Tactile Understanding</a:t>
            </a:r>
            <a:r>
              <a:rPr lang="en-US" b="1">
                <a:solidFill>
                  <a:srgbClr val="002060"/>
                </a:solidFill>
                <a:cs typeface="Calibri"/>
              </a:rPr>
              <a:t> </a:t>
            </a:r>
          </a:p>
        </p:txBody>
      </p:sp>
      <p:sp>
        <p:nvSpPr>
          <p:cNvPr id="52" name="Rectangle 51">
            <a:extLst>
              <a:ext uri="{FF2B5EF4-FFF2-40B4-BE49-F238E27FC236}">
                <a16:creationId xmlns:a16="http://schemas.microsoft.com/office/drawing/2014/main" id="{F0515CDE-20E5-49BD-B06C-555686139B0F}"/>
              </a:ext>
            </a:extLst>
          </p:cNvPr>
          <p:cNvSpPr/>
          <p:nvPr/>
        </p:nvSpPr>
        <p:spPr>
          <a:xfrm>
            <a:off x="4246992" y="776278"/>
            <a:ext cx="3722914" cy="4460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p>
        </p:txBody>
      </p:sp>
      <p:sp>
        <p:nvSpPr>
          <p:cNvPr id="53" name="Rectangle 52">
            <a:extLst>
              <a:ext uri="{FF2B5EF4-FFF2-40B4-BE49-F238E27FC236}">
                <a16:creationId xmlns:a16="http://schemas.microsoft.com/office/drawing/2014/main" id="{E7ED233C-3E72-4A4A-AE5C-E95DD90F2AB6}"/>
              </a:ext>
            </a:extLst>
          </p:cNvPr>
          <p:cNvSpPr/>
          <p:nvPr/>
        </p:nvSpPr>
        <p:spPr>
          <a:xfrm>
            <a:off x="5346455" y="848017"/>
            <a:ext cx="1515864" cy="33855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600" b="1">
                <a:solidFill>
                  <a:schemeClr val="bg1"/>
                </a:solidFill>
              </a:rPr>
              <a:t>Robotic surgery</a:t>
            </a:r>
            <a:endParaRPr lang="en-US" sz="1600" b="1">
              <a:solidFill>
                <a:schemeClr val="bg1"/>
              </a:solidFill>
            </a:endParaRPr>
          </a:p>
        </p:txBody>
      </p:sp>
      <p:sp>
        <p:nvSpPr>
          <p:cNvPr id="54" name="Rectangle 53">
            <a:extLst>
              <a:ext uri="{FF2B5EF4-FFF2-40B4-BE49-F238E27FC236}">
                <a16:creationId xmlns:a16="http://schemas.microsoft.com/office/drawing/2014/main" id="{6FF08102-C2E1-42BF-94FA-C276A4AA9D3D}"/>
              </a:ext>
            </a:extLst>
          </p:cNvPr>
          <p:cNvSpPr/>
          <p:nvPr/>
        </p:nvSpPr>
        <p:spPr>
          <a:xfrm>
            <a:off x="8091553" y="777551"/>
            <a:ext cx="3744686" cy="4883020"/>
          </a:xfrm>
          <a:prstGeom prst="rect">
            <a:avLst/>
          </a:prstGeom>
          <a:solidFill>
            <a:schemeClr val="bg1">
              <a:alpha val="3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5" name="Picture 54">
            <a:extLst>
              <a:ext uri="{FF2B5EF4-FFF2-40B4-BE49-F238E27FC236}">
                <a16:creationId xmlns:a16="http://schemas.microsoft.com/office/drawing/2014/main" id="{76FAF09E-8C62-4C99-8F94-C7E65D4D07A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65407" y="1378722"/>
            <a:ext cx="2201650" cy="1455636"/>
          </a:xfrm>
          <a:prstGeom prst="rect">
            <a:avLst/>
          </a:prstGeom>
        </p:spPr>
      </p:pic>
      <p:pic>
        <p:nvPicPr>
          <p:cNvPr id="56" name="Picture 55">
            <a:extLst>
              <a:ext uri="{FF2B5EF4-FFF2-40B4-BE49-F238E27FC236}">
                <a16:creationId xmlns:a16="http://schemas.microsoft.com/office/drawing/2014/main" id="{5C98D80A-69C9-4CB7-BC30-9ED289467C45}"/>
              </a:ext>
            </a:extLst>
          </p:cNvPr>
          <p:cNvPicPr>
            <a:picLocks noChangeAspect="1"/>
          </p:cNvPicPr>
          <p:nvPr/>
        </p:nvPicPr>
        <p:blipFill rotWithShape="1">
          <a:blip r:embed="rId11"/>
          <a:srcRect l="3319"/>
          <a:stretch/>
        </p:blipFill>
        <p:spPr>
          <a:xfrm>
            <a:off x="8180412" y="2323996"/>
            <a:ext cx="1881452" cy="1455636"/>
          </a:xfrm>
          <a:prstGeom prst="rect">
            <a:avLst/>
          </a:prstGeom>
        </p:spPr>
      </p:pic>
      <p:sp>
        <p:nvSpPr>
          <p:cNvPr id="57" name="Rectangle 56">
            <a:extLst>
              <a:ext uri="{FF2B5EF4-FFF2-40B4-BE49-F238E27FC236}">
                <a16:creationId xmlns:a16="http://schemas.microsoft.com/office/drawing/2014/main" id="{050CB5F6-E3C7-4A77-B4AB-8B574B0731A2}"/>
              </a:ext>
            </a:extLst>
          </p:cNvPr>
          <p:cNvSpPr/>
          <p:nvPr/>
        </p:nvSpPr>
        <p:spPr>
          <a:xfrm>
            <a:off x="8079601" y="4142044"/>
            <a:ext cx="3756638" cy="1519802"/>
          </a:xfrm>
          <a:prstGeom prst="rect">
            <a:avLst/>
          </a:prstGeom>
          <a:solidFill>
            <a:schemeClr val="accent6">
              <a:lumMod val="5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chemeClr val="accent6">
                    <a:lumMod val="50000"/>
                  </a:schemeClr>
                </a:solidFill>
                <a:cs typeface="Calibri"/>
              </a:rPr>
              <a:t>Signal Processing</a:t>
            </a:r>
          </a:p>
          <a:p>
            <a:pPr algn="ctr"/>
            <a:r>
              <a:rPr lang="en-US" b="1" dirty="0">
                <a:solidFill>
                  <a:schemeClr val="accent6">
                    <a:lumMod val="50000"/>
                  </a:schemeClr>
                </a:solidFill>
                <a:cs typeface="Calibri"/>
              </a:rPr>
              <a:t>Electroencephalogram (EEG)</a:t>
            </a:r>
          </a:p>
          <a:p>
            <a:pPr algn="ctr"/>
            <a:r>
              <a:rPr lang="en-US" b="1" dirty="0">
                <a:solidFill>
                  <a:schemeClr val="accent6">
                    <a:lumMod val="50000"/>
                  </a:schemeClr>
                </a:solidFill>
                <a:cs typeface="Calibri"/>
              </a:rPr>
              <a:t>Genomic Medicine</a:t>
            </a:r>
          </a:p>
        </p:txBody>
      </p:sp>
      <p:sp>
        <p:nvSpPr>
          <p:cNvPr id="58" name="Rectangle 57">
            <a:extLst>
              <a:ext uri="{FF2B5EF4-FFF2-40B4-BE49-F238E27FC236}">
                <a16:creationId xmlns:a16="http://schemas.microsoft.com/office/drawing/2014/main" id="{588A2571-7627-4399-96EE-624133520E38}"/>
              </a:ext>
            </a:extLst>
          </p:cNvPr>
          <p:cNvSpPr/>
          <p:nvPr/>
        </p:nvSpPr>
        <p:spPr>
          <a:xfrm>
            <a:off x="8079601" y="778113"/>
            <a:ext cx="3748325" cy="43100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a:p>
        </p:txBody>
      </p:sp>
      <p:sp>
        <p:nvSpPr>
          <p:cNvPr id="59" name="Rectangle 58">
            <a:extLst>
              <a:ext uri="{FF2B5EF4-FFF2-40B4-BE49-F238E27FC236}">
                <a16:creationId xmlns:a16="http://schemas.microsoft.com/office/drawing/2014/main" id="{C0CC6451-6862-461F-B0EB-BF0EED6569A3}"/>
              </a:ext>
            </a:extLst>
          </p:cNvPr>
          <p:cNvSpPr/>
          <p:nvPr/>
        </p:nvSpPr>
        <p:spPr>
          <a:xfrm>
            <a:off x="9080263" y="850736"/>
            <a:ext cx="2225738" cy="338554"/>
          </a:xfrm>
          <a:prstGeom prst="rect">
            <a:avLst/>
          </a:prstGeom>
        </p:spPr>
        <p:txBody>
          <a:bodyPr wrap="non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600" b="1">
                <a:solidFill>
                  <a:schemeClr val="bg1"/>
                </a:solidFill>
                <a:cs typeface="Calibri"/>
              </a:rPr>
              <a:t>Biomedical Applications</a:t>
            </a:r>
          </a:p>
        </p:txBody>
      </p:sp>
      <p:pic>
        <p:nvPicPr>
          <p:cNvPr id="60" name="Picture 59">
            <a:extLst>
              <a:ext uri="{FF2B5EF4-FFF2-40B4-BE49-F238E27FC236}">
                <a16:creationId xmlns:a16="http://schemas.microsoft.com/office/drawing/2014/main" id="{D4C864C2-50A5-4D8A-A424-228D61EC2FD3}"/>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2089" t="3328" r="10732" b="1"/>
          <a:stretch/>
        </p:blipFill>
        <p:spPr>
          <a:xfrm>
            <a:off x="9794240" y="2047338"/>
            <a:ext cx="1792705" cy="1315006"/>
          </a:xfrm>
          <a:prstGeom prst="rect">
            <a:avLst/>
          </a:prstGeom>
        </p:spPr>
      </p:pic>
    </p:spTree>
    <p:extLst>
      <p:ext uri="{BB962C8B-B14F-4D97-AF65-F5344CB8AC3E}">
        <p14:creationId xmlns:p14="http://schemas.microsoft.com/office/powerpoint/2010/main" val="193492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6CFE6-0145-C24A-9904-31845ECA46E0}"/>
              </a:ext>
            </a:extLst>
          </p:cNvPr>
          <p:cNvSpPr>
            <a:spLocks noGrp="1"/>
          </p:cNvSpPr>
          <p:nvPr>
            <p:ph type="ctrTitle"/>
          </p:nvPr>
        </p:nvSpPr>
        <p:spPr>
          <a:xfrm>
            <a:off x="552436" y="152400"/>
            <a:ext cx="11436491" cy="492443"/>
          </a:xfrm>
        </p:spPr>
        <p:txBody>
          <a:bodyPr>
            <a:normAutofit/>
          </a:bodyPr>
          <a:lstStyle/>
          <a:p>
            <a:r>
              <a:rPr lang="en-AU" sz="2400" dirty="0"/>
              <a:t>Automatic classification systems &amp; X-ray </a:t>
            </a:r>
            <a:r>
              <a:rPr lang="en-US" sz="2400" dirty="0"/>
              <a:t>Image Retrieval</a:t>
            </a:r>
          </a:p>
        </p:txBody>
      </p:sp>
      <p:cxnSp>
        <p:nvCxnSpPr>
          <p:cNvPr id="24" name="Straight Connector 23">
            <a:extLst>
              <a:ext uri="{FF2B5EF4-FFF2-40B4-BE49-F238E27FC236}">
                <a16:creationId xmlns:a16="http://schemas.microsoft.com/office/drawing/2014/main" id="{73DB9214-1B59-364A-9E6B-74187950196E}"/>
              </a:ext>
            </a:extLst>
          </p:cNvPr>
          <p:cNvCxnSpPr>
            <a:cxnSpLocks/>
          </p:cNvCxnSpPr>
          <p:nvPr/>
        </p:nvCxnSpPr>
        <p:spPr>
          <a:xfrm>
            <a:off x="337457" y="644843"/>
            <a:ext cx="11519883"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EA0680B2-3437-4314-9BDD-E1335A1DC3DB}"/>
              </a:ext>
            </a:extLst>
          </p:cNvPr>
          <p:cNvPicPr>
            <a:picLocks noChangeAspect="1"/>
          </p:cNvPicPr>
          <p:nvPr/>
        </p:nvPicPr>
        <p:blipFill>
          <a:blip r:embed="rId3"/>
          <a:stretch>
            <a:fillRect/>
          </a:stretch>
        </p:blipFill>
        <p:spPr>
          <a:xfrm>
            <a:off x="3003538" y="928816"/>
            <a:ext cx="1530639" cy="855279"/>
          </a:xfrm>
          <a:prstGeom prst="rect">
            <a:avLst/>
          </a:prstGeom>
        </p:spPr>
      </p:pic>
      <p:sp>
        <p:nvSpPr>
          <p:cNvPr id="8" name="TextBox 7">
            <a:extLst>
              <a:ext uri="{FF2B5EF4-FFF2-40B4-BE49-F238E27FC236}">
                <a16:creationId xmlns:a16="http://schemas.microsoft.com/office/drawing/2014/main" id="{3FF71A47-2995-40E4-A5C4-1BA38C68C8EE}"/>
              </a:ext>
            </a:extLst>
          </p:cNvPr>
          <p:cNvSpPr txBox="1"/>
          <p:nvPr/>
        </p:nvSpPr>
        <p:spPr>
          <a:xfrm>
            <a:off x="4907855" y="3884864"/>
            <a:ext cx="7530118"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cs typeface="Calibri"/>
              </a:rPr>
              <a:t>Acquiring</a:t>
            </a:r>
            <a:r>
              <a:rPr lang="en-US" dirty="0">
                <a:cs typeface="Calibri"/>
              </a:rPr>
              <a:t> an image from the specimen enables more </a:t>
            </a:r>
            <a:r>
              <a:rPr lang="en-US" b="1" dirty="0">
                <a:cs typeface="Calibri"/>
              </a:rPr>
              <a:t>systematic analysis</a:t>
            </a:r>
            <a:r>
              <a:rPr lang="en-US" dirty="0">
                <a:cs typeface="Calibri"/>
              </a:rPr>
              <a:t>, collaborations possibilities and, last but not least, the computer-aided diagnosis for pathology, arguable the final frontier of vision-based disease diagnosis.</a:t>
            </a:r>
            <a:br>
              <a:rPr lang="en-US" dirty="0">
                <a:cs typeface="Calibri"/>
              </a:rPr>
            </a:br>
            <a:endParaRPr lang="en-US" dirty="0">
              <a:cs typeface="Calibri"/>
            </a:endParaRPr>
          </a:p>
          <a:p>
            <a:pPr marL="285750" indent="-285750">
              <a:buFont typeface="Arial"/>
              <a:buChar char="•"/>
            </a:pPr>
            <a:r>
              <a:rPr lang="en-US" dirty="0">
                <a:cs typeface="Calibri"/>
              </a:rPr>
              <a:t>Health care </a:t>
            </a:r>
            <a:r>
              <a:rPr lang="en-US" b="1" dirty="0">
                <a:cs typeface="Calibri"/>
              </a:rPr>
              <a:t>Atlas automation</a:t>
            </a:r>
          </a:p>
          <a:p>
            <a:endParaRPr lang="en-US" dirty="0">
              <a:cs typeface="Calibri"/>
            </a:endParaRPr>
          </a:p>
          <a:p>
            <a:endParaRPr lang="en-US" dirty="0">
              <a:cs typeface="Calibri"/>
            </a:endParaRPr>
          </a:p>
        </p:txBody>
      </p:sp>
      <p:pic>
        <p:nvPicPr>
          <p:cNvPr id="9" name="Picture 9" descr="A screenshot of a cell phone&#10;&#10;Description generated with high confidence">
            <a:extLst>
              <a:ext uri="{FF2B5EF4-FFF2-40B4-BE49-F238E27FC236}">
                <a16:creationId xmlns:a16="http://schemas.microsoft.com/office/drawing/2014/main" id="{25F59311-B9D9-4C5B-93EB-C1A95421B799}"/>
              </a:ext>
            </a:extLst>
          </p:cNvPr>
          <p:cNvPicPr>
            <a:picLocks noChangeAspect="1"/>
          </p:cNvPicPr>
          <p:nvPr/>
        </p:nvPicPr>
        <p:blipFill rotWithShape="1">
          <a:blip r:embed="rId4"/>
          <a:srcRect l="2469" t="4949" r="-247" b="9556"/>
          <a:stretch/>
        </p:blipFill>
        <p:spPr>
          <a:xfrm>
            <a:off x="157052" y="698101"/>
            <a:ext cx="2569123" cy="1626868"/>
          </a:xfrm>
          <a:prstGeom prst="rect">
            <a:avLst/>
          </a:prstGeom>
        </p:spPr>
      </p:pic>
      <p:pic>
        <p:nvPicPr>
          <p:cNvPr id="11" name="Picture 11">
            <a:extLst>
              <a:ext uri="{FF2B5EF4-FFF2-40B4-BE49-F238E27FC236}">
                <a16:creationId xmlns:a16="http://schemas.microsoft.com/office/drawing/2014/main" id="{67A1A8E1-0138-4EC1-82C9-C43BC39DEE0B}"/>
              </a:ext>
            </a:extLst>
          </p:cNvPr>
          <p:cNvPicPr>
            <a:picLocks noChangeAspect="1"/>
          </p:cNvPicPr>
          <p:nvPr/>
        </p:nvPicPr>
        <p:blipFill>
          <a:blip r:embed="rId5"/>
          <a:stretch>
            <a:fillRect/>
          </a:stretch>
        </p:blipFill>
        <p:spPr>
          <a:xfrm>
            <a:off x="9701352" y="775094"/>
            <a:ext cx="2287575" cy="581361"/>
          </a:xfrm>
          <a:prstGeom prst="rect">
            <a:avLst/>
          </a:prstGeom>
        </p:spPr>
      </p:pic>
      <p:grpSp>
        <p:nvGrpSpPr>
          <p:cNvPr id="10" name="Group 9">
            <a:extLst>
              <a:ext uri="{FF2B5EF4-FFF2-40B4-BE49-F238E27FC236}">
                <a16:creationId xmlns:a16="http://schemas.microsoft.com/office/drawing/2014/main" id="{7D4B6121-ECDE-4613-955F-F5BD5C86BE6C}"/>
              </a:ext>
            </a:extLst>
          </p:cNvPr>
          <p:cNvGrpSpPr/>
          <p:nvPr/>
        </p:nvGrpSpPr>
        <p:grpSpPr>
          <a:xfrm>
            <a:off x="157052" y="2422940"/>
            <a:ext cx="4296756" cy="3283942"/>
            <a:chOff x="2526665" y="713670"/>
            <a:chExt cx="8432524" cy="5220900"/>
          </a:xfrm>
        </p:grpSpPr>
        <p:pic>
          <p:nvPicPr>
            <p:cNvPr id="12" name="Picture 11">
              <a:extLst>
                <a:ext uri="{FF2B5EF4-FFF2-40B4-BE49-F238E27FC236}">
                  <a16:creationId xmlns:a16="http://schemas.microsoft.com/office/drawing/2014/main" id="{FC8DACF7-A5C6-4964-8EC9-F65B605104A4}"/>
                </a:ext>
              </a:extLst>
            </p:cNvPr>
            <p:cNvPicPr>
              <a:picLocks noChangeAspect="1"/>
            </p:cNvPicPr>
            <p:nvPr/>
          </p:nvPicPr>
          <p:blipFill>
            <a:blip r:embed="rId6"/>
            <a:stretch>
              <a:fillRect/>
            </a:stretch>
          </p:blipFill>
          <p:spPr>
            <a:xfrm>
              <a:off x="5310895" y="1052224"/>
              <a:ext cx="5645460" cy="1878359"/>
            </a:xfrm>
            <a:prstGeom prst="rect">
              <a:avLst/>
            </a:prstGeom>
            <a:ln>
              <a:solidFill>
                <a:schemeClr val="bg1">
                  <a:lumMod val="65000"/>
                </a:schemeClr>
              </a:solidFill>
            </a:ln>
          </p:spPr>
        </p:pic>
        <p:pic>
          <p:nvPicPr>
            <p:cNvPr id="13" name="Content Placeholder 3">
              <a:extLst>
                <a:ext uri="{FF2B5EF4-FFF2-40B4-BE49-F238E27FC236}">
                  <a16:creationId xmlns:a16="http://schemas.microsoft.com/office/drawing/2014/main" id="{15C8F552-B9D8-4867-9F6A-84E4BDE93F2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424" t="4894" r="7105" b="21795"/>
            <a:stretch/>
          </p:blipFill>
          <p:spPr bwMode="auto">
            <a:xfrm>
              <a:off x="2526665" y="1257309"/>
              <a:ext cx="2773285" cy="1465879"/>
            </a:xfrm>
            <a:prstGeom prst="rect">
              <a:avLst/>
            </a:prstGeom>
            <a:noFill/>
            <a:ln w="19050">
              <a:solidFill>
                <a:schemeClr val="bg1">
                  <a:lumMod val="65000"/>
                </a:schemeClr>
              </a:solidFill>
              <a:miter lim="800000"/>
              <a:headEnd/>
              <a:tailEnd/>
            </a:ln>
          </p:spPr>
        </p:pic>
        <p:sp>
          <p:nvSpPr>
            <p:cNvPr id="14" name="Rectangle 13">
              <a:extLst>
                <a:ext uri="{FF2B5EF4-FFF2-40B4-BE49-F238E27FC236}">
                  <a16:creationId xmlns:a16="http://schemas.microsoft.com/office/drawing/2014/main" id="{0A055B57-167A-45CD-B976-3BC93CD27A9A}"/>
                </a:ext>
              </a:extLst>
            </p:cNvPr>
            <p:cNvSpPr/>
            <p:nvPr/>
          </p:nvSpPr>
          <p:spPr>
            <a:xfrm>
              <a:off x="6743201" y="713670"/>
              <a:ext cx="4071986" cy="440381"/>
            </a:xfrm>
            <a:prstGeom prst="rect">
              <a:avLst/>
            </a:prstGeom>
          </p:spPr>
          <p:txBody>
            <a:bodyPr wrap="none">
              <a:spAutoFit/>
            </a:bodyPr>
            <a:lstStyle/>
            <a:p>
              <a:r>
                <a:rPr lang="en-AU" sz="1200" dirty="0"/>
                <a:t>Convolutional Neural Network</a:t>
              </a:r>
            </a:p>
          </p:txBody>
        </p:sp>
        <p:pic>
          <p:nvPicPr>
            <p:cNvPr id="15" name="Picture 14">
              <a:extLst>
                <a:ext uri="{FF2B5EF4-FFF2-40B4-BE49-F238E27FC236}">
                  <a16:creationId xmlns:a16="http://schemas.microsoft.com/office/drawing/2014/main" id="{D011E98D-CD60-4BA5-A241-4A88B7DA477B}"/>
                </a:ext>
              </a:extLst>
            </p:cNvPr>
            <p:cNvPicPr>
              <a:picLocks noChangeAspect="1"/>
            </p:cNvPicPr>
            <p:nvPr/>
          </p:nvPicPr>
          <p:blipFill>
            <a:blip r:embed="rId8"/>
            <a:stretch>
              <a:fillRect/>
            </a:stretch>
          </p:blipFill>
          <p:spPr>
            <a:xfrm>
              <a:off x="2810168" y="3354023"/>
              <a:ext cx="2489782" cy="2437731"/>
            </a:xfrm>
            <a:prstGeom prst="rect">
              <a:avLst/>
            </a:prstGeom>
            <a:ln>
              <a:solidFill>
                <a:schemeClr val="bg1">
                  <a:lumMod val="65000"/>
                </a:schemeClr>
              </a:solidFill>
            </a:ln>
          </p:spPr>
        </p:pic>
        <p:sp>
          <p:nvSpPr>
            <p:cNvPr id="16" name="Rectangle 15">
              <a:extLst>
                <a:ext uri="{FF2B5EF4-FFF2-40B4-BE49-F238E27FC236}">
                  <a16:creationId xmlns:a16="http://schemas.microsoft.com/office/drawing/2014/main" id="{C4E6BD66-FBE2-4B37-8C47-DAD58C8A094E}"/>
                </a:ext>
              </a:extLst>
            </p:cNvPr>
            <p:cNvSpPr/>
            <p:nvPr/>
          </p:nvSpPr>
          <p:spPr>
            <a:xfrm>
              <a:off x="5455690" y="3154273"/>
              <a:ext cx="5270733" cy="869434"/>
            </a:xfrm>
            <a:prstGeom prst="rect">
              <a:avLst/>
            </a:prstGeom>
          </p:spPr>
          <p:txBody>
            <a:bodyPr wrap="square">
              <a:spAutoFit/>
            </a:bodyPr>
            <a:lstStyle/>
            <a:p>
              <a:r>
                <a:rPr lang="en-AU" sz="1200" dirty="0">
                  <a:ea typeface="ヒラギノ角ゴ Pro W3" pitchFamily="-108" charset="-128"/>
                </a:rPr>
                <a:t>Colour-shape based foreground object detection </a:t>
              </a:r>
            </a:p>
          </p:txBody>
        </p:sp>
        <p:pic>
          <p:nvPicPr>
            <p:cNvPr id="17" name="Picture 16">
              <a:extLst>
                <a:ext uri="{FF2B5EF4-FFF2-40B4-BE49-F238E27FC236}">
                  <a16:creationId xmlns:a16="http://schemas.microsoft.com/office/drawing/2014/main" id="{94853A5F-A452-407B-8B98-F17F8B26E7DD}"/>
                </a:ext>
              </a:extLst>
            </p:cNvPr>
            <p:cNvPicPr>
              <a:picLocks noChangeAspect="1"/>
            </p:cNvPicPr>
            <p:nvPr/>
          </p:nvPicPr>
          <p:blipFill rotWithShape="1">
            <a:blip r:embed="rId9"/>
            <a:srcRect l="9669" t="8217" r="-177" b="17303"/>
            <a:stretch/>
          </p:blipFill>
          <p:spPr>
            <a:xfrm>
              <a:off x="5308483" y="3556005"/>
              <a:ext cx="5650706" cy="1019000"/>
            </a:xfrm>
            <a:prstGeom prst="rect">
              <a:avLst/>
            </a:prstGeom>
            <a:ln>
              <a:solidFill>
                <a:schemeClr val="bg1">
                  <a:lumMod val="65000"/>
                </a:schemeClr>
              </a:solidFill>
            </a:ln>
          </p:spPr>
        </p:pic>
        <p:pic>
          <p:nvPicPr>
            <p:cNvPr id="18" name="Picture 3" descr="A screenshot of a cell phone&#10;&#10;Description generated with very high confidence">
              <a:extLst>
                <a:ext uri="{FF2B5EF4-FFF2-40B4-BE49-F238E27FC236}">
                  <a16:creationId xmlns:a16="http://schemas.microsoft.com/office/drawing/2014/main" id="{FA16AF45-8257-4DCD-941A-9796C5B37500}"/>
                </a:ext>
              </a:extLst>
            </p:cNvPr>
            <p:cNvPicPr>
              <a:picLocks noChangeAspect="1"/>
            </p:cNvPicPr>
            <p:nvPr/>
          </p:nvPicPr>
          <p:blipFill>
            <a:blip r:embed="rId10"/>
            <a:stretch>
              <a:fillRect/>
            </a:stretch>
          </p:blipFill>
          <p:spPr>
            <a:xfrm>
              <a:off x="5375399" y="5072097"/>
              <a:ext cx="5419969" cy="862473"/>
            </a:xfrm>
            <a:prstGeom prst="rect">
              <a:avLst/>
            </a:prstGeom>
          </p:spPr>
        </p:pic>
        <p:sp>
          <p:nvSpPr>
            <p:cNvPr id="19" name="Rectangle 18">
              <a:extLst>
                <a:ext uri="{FF2B5EF4-FFF2-40B4-BE49-F238E27FC236}">
                  <a16:creationId xmlns:a16="http://schemas.microsoft.com/office/drawing/2014/main" id="{396A2BFA-BA3D-44C1-9D30-01A2DE04A80B}"/>
                </a:ext>
              </a:extLst>
            </p:cNvPr>
            <p:cNvSpPr/>
            <p:nvPr/>
          </p:nvSpPr>
          <p:spPr>
            <a:xfrm>
              <a:off x="5444882" y="4786356"/>
              <a:ext cx="5270732" cy="440381"/>
            </a:xfrm>
            <a:prstGeom prst="rect">
              <a:avLst/>
            </a:prstGeom>
          </p:spPr>
          <p:txBody>
            <a:bodyPr wrap="square" anchor="t">
              <a:spAutoFit/>
            </a:bodyPr>
            <a:lstStyle/>
            <a:p>
              <a:r>
                <a:rPr lang="en-AU" sz="1200" dirty="0">
                  <a:ea typeface="ヒラギノ角ゴ Pro W3"/>
                </a:rPr>
                <a:t>Colour Space to segment ROI detection</a:t>
              </a:r>
              <a:endParaRPr lang="en-AU" sz="1200" dirty="0">
                <a:ea typeface="ヒラギノ角ゴ Pro W3" pitchFamily="-108" charset="-128"/>
              </a:endParaRPr>
            </a:p>
          </p:txBody>
        </p:sp>
      </p:grpSp>
      <p:sp>
        <p:nvSpPr>
          <p:cNvPr id="3" name="Rectangle 2">
            <a:extLst>
              <a:ext uri="{FF2B5EF4-FFF2-40B4-BE49-F238E27FC236}">
                <a16:creationId xmlns:a16="http://schemas.microsoft.com/office/drawing/2014/main" id="{E77237BD-9711-4B56-B117-5D4B97BC9D1A}"/>
              </a:ext>
            </a:extLst>
          </p:cNvPr>
          <p:cNvSpPr/>
          <p:nvPr/>
        </p:nvSpPr>
        <p:spPr>
          <a:xfrm>
            <a:off x="5062418" y="1137286"/>
            <a:ext cx="4457701" cy="1754326"/>
          </a:xfrm>
          <a:prstGeom prst="rect">
            <a:avLst/>
          </a:prstGeom>
        </p:spPr>
        <p:txBody>
          <a:bodyPr wrap="square">
            <a:spAutoFit/>
          </a:bodyPr>
          <a:lstStyle/>
          <a:p>
            <a:r>
              <a:rPr lang="en-US" b="1" dirty="0">
                <a:cs typeface="Calibri"/>
              </a:rPr>
              <a:t>Challenges:</a:t>
            </a:r>
          </a:p>
          <a:p>
            <a:pPr marL="285750" indent="-285750">
              <a:buFont typeface="Arial"/>
              <a:buChar char="•"/>
            </a:pPr>
            <a:r>
              <a:rPr lang="en-US" dirty="0"/>
              <a:t>"suffering" from </a:t>
            </a:r>
            <a:r>
              <a:rPr lang="en-US" dirty="0" err="1"/>
              <a:t>BigData</a:t>
            </a:r>
            <a:r>
              <a:rPr lang="en-US" dirty="0"/>
              <a:t>. </a:t>
            </a:r>
            <a:endParaRPr lang="en-US" dirty="0">
              <a:cs typeface="Calibri"/>
            </a:endParaRPr>
          </a:p>
          <a:p>
            <a:pPr marL="285750" indent="-285750">
              <a:buFont typeface="Arial"/>
              <a:buChar char="•"/>
            </a:pPr>
            <a:r>
              <a:rPr lang="en-US" dirty="0"/>
              <a:t>Unlabeled Data </a:t>
            </a:r>
            <a:endParaRPr lang="en-US" dirty="0">
              <a:cs typeface="Calibri"/>
            </a:endParaRPr>
          </a:p>
          <a:p>
            <a:pPr marL="285750" indent="-285750">
              <a:buFont typeface="Arial"/>
              <a:buChar char="•"/>
            </a:pPr>
            <a:r>
              <a:rPr lang="en-US" dirty="0">
                <a:cs typeface="Calibri"/>
              </a:rPr>
              <a:t>Large physical archives</a:t>
            </a:r>
          </a:p>
          <a:p>
            <a:pPr marL="285750" indent="-285750">
              <a:buFont typeface="Arial"/>
              <a:buChar char="•"/>
            </a:pPr>
            <a:r>
              <a:rPr lang="en-US" dirty="0">
                <a:cs typeface="Calibri"/>
              </a:rPr>
              <a:t>Need to be converted to </a:t>
            </a:r>
            <a:r>
              <a:rPr lang="en-US" b="1" dirty="0">
                <a:cs typeface="Calibri"/>
              </a:rPr>
              <a:t>digital pathology</a:t>
            </a:r>
          </a:p>
          <a:p>
            <a:pPr indent="-285750">
              <a:buFont typeface="Arial"/>
              <a:buChar char="•"/>
            </a:pPr>
            <a:r>
              <a:rPr lang="en-US" dirty="0">
                <a:cs typeface="Calibri"/>
              </a:rPr>
              <a:t>Need specialists to validate in each stage</a:t>
            </a:r>
          </a:p>
        </p:txBody>
      </p:sp>
      <p:sp>
        <p:nvSpPr>
          <p:cNvPr id="4" name="Rectangle 3">
            <a:extLst>
              <a:ext uri="{FF2B5EF4-FFF2-40B4-BE49-F238E27FC236}">
                <a16:creationId xmlns:a16="http://schemas.microsoft.com/office/drawing/2014/main" id="{C2B514C0-D569-4FB6-B77D-E7E842DF3CDB}"/>
              </a:ext>
            </a:extLst>
          </p:cNvPr>
          <p:cNvSpPr/>
          <p:nvPr/>
        </p:nvSpPr>
        <p:spPr>
          <a:xfrm>
            <a:off x="5012872" y="2784037"/>
            <a:ext cx="4299857" cy="923330"/>
          </a:xfrm>
          <a:prstGeom prst="rect">
            <a:avLst/>
          </a:prstGeom>
        </p:spPr>
        <p:txBody>
          <a:bodyPr wrap="square">
            <a:spAutoFit/>
          </a:bodyPr>
          <a:lstStyle/>
          <a:p>
            <a:r>
              <a:rPr lang="en-US" b="1" dirty="0">
                <a:cs typeface="Calibri"/>
              </a:rPr>
              <a:t>Solutions:</a:t>
            </a:r>
            <a:endParaRPr lang="en-US" dirty="0"/>
          </a:p>
          <a:p>
            <a:pPr marL="285750" indent="-285750">
              <a:buFont typeface="Arial"/>
              <a:buChar char="•"/>
            </a:pPr>
            <a:r>
              <a:rPr lang="en-US" dirty="0">
                <a:cs typeface="Calibri"/>
              </a:rPr>
              <a:t>Many solutions based on classification, and segmentation </a:t>
            </a:r>
          </a:p>
        </p:txBody>
      </p:sp>
      <p:grpSp>
        <p:nvGrpSpPr>
          <p:cNvPr id="20" name="Group 19">
            <a:extLst>
              <a:ext uri="{FF2B5EF4-FFF2-40B4-BE49-F238E27FC236}">
                <a16:creationId xmlns:a16="http://schemas.microsoft.com/office/drawing/2014/main" id="{CB252FC4-C5CF-4F93-ACB7-BF38740E5FF8}"/>
              </a:ext>
            </a:extLst>
          </p:cNvPr>
          <p:cNvGrpSpPr>
            <a:grpSpLocks noChangeAspect="1"/>
          </p:cNvGrpSpPr>
          <p:nvPr/>
        </p:nvGrpSpPr>
        <p:grpSpPr>
          <a:xfrm>
            <a:off x="8193058" y="1257239"/>
            <a:ext cx="1019267" cy="914400"/>
            <a:chOff x="9420217" y="1367770"/>
            <a:chExt cx="2297620" cy="2061230"/>
          </a:xfrm>
        </p:grpSpPr>
        <p:pic>
          <p:nvPicPr>
            <p:cNvPr id="21" name="Picture 20">
              <a:extLst>
                <a:ext uri="{FF2B5EF4-FFF2-40B4-BE49-F238E27FC236}">
                  <a16:creationId xmlns:a16="http://schemas.microsoft.com/office/drawing/2014/main" id="{E1198F61-E646-44AA-A7F8-EDED30A6989D}"/>
                </a:ext>
              </a:extLst>
            </p:cNvPr>
            <p:cNvPicPr>
              <a:picLocks noChangeAspect="1"/>
            </p:cNvPicPr>
            <p:nvPr/>
          </p:nvPicPr>
          <p:blipFill>
            <a:blip r:embed="rId11"/>
            <a:stretch>
              <a:fillRect/>
            </a:stretch>
          </p:blipFill>
          <p:spPr>
            <a:xfrm>
              <a:off x="9420217" y="1475015"/>
              <a:ext cx="2123508" cy="1953985"/>
            </a:xfrm>
            <a:prstGeom prst="rect">
              <a:avLst/>
            </a:prstGeom>
          </p:spPr>
        </p:pic>
        <p:pic>
          <p:nvPicPr>
            <p:cNvPr id="22" name="Picture 21">
              <a:extLst>
                <a:ext uri="{FF2B5EF4-FFF2-40B4-BE49-F238E27FC236}">
                  <a16:creationId xmlns:a16="http://schemas.microsoft.com/office/drawing/2014/main" id="{DDDBB3C9-BF93-4FB2-B436-FC848CAAFA2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157904" y="1367770"/>
              <a:ext cx="559933" cy="559933"/>
            </a:xfrm>
            <a:prstGeom prst="rect">
              <a:avLst/>
            </a:prstGeom>
          </p:spPr>
        </p:pic>
      </p:grpSp>
      <p:sp>
        <p:nvSpPr>
          <p:cNvPr id="25" name="TextBox 24">
            <a:extLst>
              <a:ext uri="{FF2B5EF4-FFF2-40B4-BE49-F238E27FC236}">
                <a16:creationId xmlns:a16="http://schemas.microsoft.com/office/drawing/2014/main" id="{25D14186-603A-4E92-85FF-7D6150950D09}"/>
              </a:ext>
            </a:extLst>
          </p:cNvPr>
          <p:cNvSpPr txBox="1"/>
          <p:nvPr/>
        </p:nvSpPr>
        <p:spPr>
          <a:xfrm>
            <a:off x="9135086" y="1511582"/>
            <a:ext cx="2399423" cy="3231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dirty="0"/>
              <a:t>Difficult to Convince</a:t>
            </a:r>
            <a:r>
              <a:rPr lang="en-US" sz="1500" dirty="0"/>
              <a:t> </a:t>
            </a:r>
            <a:endParaRPr lang="en-US" sz="1500" dirty="0">
              <a:cs typeface="Calibri"/>
            </a:endParaRPr>
          </a:p>
        </p:txBody>
      </p:sp>
      <p:cxnSp>
        <p:nvCxnSpPr>
          <p:cNvPr id="26" name="Straight Connector 25">
            <a:extLst>
              <a:ext uri="{FF2B5EF4-FFF2-40B4-BE49-F238E27FC236}">
                <a16:creationId xmlns:a16="http://schemas.microsoft.com/office/drawing/2014/main" id="{3D0FCA6B-7556-4265-B706-15F4A0A48ECD}"/>
              </a:ext>
            </a:extLst>
          </p:cNvPr>
          <p:cNvCxnSpPr>
            <a:cxnSpLocks/>
          </p:cNvCxnSpPr>
          <p:nvPr/>
        </p:nvCxnSpPr>
        <p:spPr>
          <a:xfrm flipV="1">
            <a:off x="4839128" y="1152398"/>
            <a:ext cx="17739" cy="4108095"/>
          </a:xfrm>
          <a:prstGeom prst="line">
            <a:avLst/>
          </a:prstGeom>
          <a:ln w="34925">
            <a:prstDash val="dash"/>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F7A7AE19-CC9C-467D-96DE-7FD624C5B8C1}"/>
              </a:ext>
            </a:extLst>
          </p:cNvPr>
          <p:cNvSpPr txBox="1"/>
          <p:nvPr/>
        </p:nvSpPr>
        <p:spPr>
          <a:xfrm>
            <a:off x="9466671" y="1848897"/>
            <a:ext cx="2568277" cy="124649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dirty="0"/>
              <a:t>So, </a:t>
            </a:r>
          </a:p>
          <a:p>
            <a:r>
              <a:rPr lang="en-US" sz="1500" b="1" dirty="0"/>
              <a:t>   Recommendation systems:</a:t>
            </a:r>
          </a:p>
          <a:p>
            <a:r>
              <a:rPr lang="en-US" sz="1500" b="1" dirty="0"/>
              <a:t>   on Time Series Forecasting</a:t>
            </a:r>
          </a:p>
          <a:p>
            <a:r>
              <a:rPr lang="en-US" sz="1500" b="1" dirty="0"/>
              <a:t>   on </a:t>
            </a:r>
            <a:r>
              <a:rPr lang="en-US" sz="1500" dirty="0"/>
              <a:t> </a:t>
            </a:r>
            <a:r>
              <a:rPr lang="en-US" sz="1500" b="1" dirty="0"/>
              <a:t>Image Search</a:t>
            </a:r>
          </a:p>
          <a:p>
            <a:r>
              <a:rPr lang="en-US" sz="1500" b="1" dirty="0"/>
              <a:t>   on Abstract Docs</a:t>
            </a:r>
          </a:p>
        </p:txBody>
      </p:sp>
    </p:spTree>
    <p:extLst>
      <p:ext uri="{BB962C8B-B14F-4D97-AF65-F5344CB8AC3E}">
        <p14:creationId xmlns:p14="http://schemas.microsoft.com/office/powerpoint/2010/main" val="2889932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215A20E2-986C-CC44-A70F-3979BCF8404D}"/>
              </a:ext>
            </a:extLst>
          </p:cNvPr>
          <p:cNvCxnSpPr>
            <a:cxnSpLocks/>
          </p:cNvCxnSpPr>
          <p:nvPr/>
        </p:nvCxnSpPr>
        <p:spPr>
          <a:xfrm>
            <a:off x="348343" y="644843"/>
            <a:ext cx="1150899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1E14350-20A5-6444-8782-15E6EF572127}"/>
              </a:ext>
            </a:extLst>
          </p:cNvPr>
          <p:cNvSpPr>
            <a:spLocks noGrp="1"/>
          </p:cNvSpPr>
          <p:nvPr>
            <p:ph type="ctrTitle"/>
          </p:nvPr>
        </p:nvSpPr>
        <p:spPr>
          <a:xfrm>
            <a:off x="552436" y="152400"/>
            <a:ext cx="11436491" cy="492443"/>
          </a:xfrm>
        </p:spPr>
        <p:txBody>
          <a:bodyPr wrap="square" lIns="0" tIns="0" rIns="0" bIns="0" anchor="t">
            <a:normAutofit/>
          </a:bodyPr>
          <a:lstStyle/>
          <a:p>
            <a:r>
              <a:rPr lang="en-AU" sz="2400">
                <a:latin typeface="Source Sans Pro"/>
                <a:ea typeface="Source Sans Pro"/>
              </a:rPr>
              <a:t>Surgical Robot and Haptics</a:t>
            </a:r>
            <a:endParaRPr lang="en-AU" sz="2400">
              <a:ea typeface="Source Sans Pro"/>
            </a:endParaRPr>
          </a:p>
        </p:txBody>
      </p:sp>
      <p:pic>
        <p:nvPicPr>
          <p:cNvPr id="4" name="Picture 4" descr="A screenshot of a cell phone&#10;&#10;Description generated with very high confidence">
            <a:extLst>
              <a:ext uri="{FF2B5EF4-FFF2-40B4-BE49-F238E27FC236}">
                <a16:creationId xmlns:a16="http://schemas.microsoft.com/office/drawing/2014/main" id="{6DBA4F74-E412-4CC9-82F6-2850E73313FD}"/>
              </a:ext>
            </a:extLst>
          </p:cNvPr>
          <p:cNvPicPr>
            <a:picLocks noChangeAspect="1"/>
          </p:cNvPicPr>
          <p:nvPr/>
        </p:nvPicPr>
        <p:blipFill>
          <a:blip r:embed="rId3"/>
          <a:stretch>
            <a:fillRect/>
          </a:stretch>
        </p:blipFill>
        <p:spPr>
          <a:xfrm>
            <a:off x="979251" y="1052602"/>
            <a:ext cx="4240178" cy="3850285"/>
          </a:xfrm>
          <a:prstGeom prst="rect">
            <a:avLst/>
          </a:prstGeom>
        </p:spPr>
      </p:pic>
      <p:pic>
        <p:nvPicPr>
          <p:cNvPr id="6" name="Picture 6">
            <a:extLst>
              <a:ext uri="{FF2B5EF4-FFF2-40B4-BE49-F238E27FC236}">
                <a16:creationId xmlns:a16="http://schemas.microsoft.com/office/drawing/2014/main" id="{2CDC91C9-056C-4C77-88BC-2873088ACE29}"/>
              </a:ext>
            </a:extLst>
          </p:cNvPr>
          <p:cNvPicPr>
            <a:picLocks noChangeAspect="1"/>
          </p:cNvPicPr>
          <p:nvPr/>
        </p:nvPicPr>
        <p:blipFill>
          <a:blip r:embed="rId4"/>
          <a:stretch>
            <a:fillRect/>
          </a:stretch>
        </p:blipFill>
        <p:spPr>
          <a:xfrm>
            <a:off x="5643123" y="1132515"/>
            <a:ext cx="2743200" cy="2107011"/>
          </a:xfrm>
          <a:prstGeom prst="rect">
            <a:avLst/>
          </a:prstGeom>
        </p:spPr>
      </p:pic>
      <p:sp>
        <p:nvSpPr>
          <p:cNvPr id="8" name="TextBox 7">
            <a:extLst>
              <a:ext uri="{FF2B5EF4-FFF2-40B4-BE49-F238E27FC236}">
                <a16:creationId xmlns:a16="http://schemas.microsoft.com/office/drawing/2014/main" id="{B6768689-8F93-428A-A247-265B03BC3963}"/>
              </a:ext>
            </a:extLst>
          </p:cNvPr>
          <p:cNvSpPr txBox="1"/>
          <p:nvPr/>
        </p:nvSpPr>
        <p:spPr>
          <a:xfrm>
            <a:off x="5724187" y="3346315"/>
            <a:ext cx="6127371" cy="29700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700" dirty="0">
                <a:cs typeface="Calibri"/>
              </a:rPr>
              <a:t>A Deep Learning-Based Model For Tactile Understanding on Haptic Data Percutaneous </a:t>
            </a:r>
            <a:r>
              <a:rPr lang="en-US" sz="1700" b="1" dirty="0">
                <a:cs typeface="Calibri"/>
              </a:rPr>
              <a:t>Needle Treatment</a:t>
            </a:r>
            <a:r>
              <a:rPr lang="en-US" sz="1700" dirty="0">
                <a:cs typeface="Calibri"/>
              </a:rPr>
              <a:t> </a:t>
            </a:r>
          </a:p>
          <a:p>
            <a:pPr marL="285750" indent="-285750">
              <a:buFont typeface="Arial"/>
              <a:buChar char="•"/>
            </a:pPr>
            <a:r>
              <a:rPr lang="en-US" sz="1700" dirty="0">
                <a:cs typeface="Calibri"/>
              </a:rPr>
              <a:t>Tactile understanding during surgery is essential in medical simulation. </a:t>
            </a:r>
          </a:p>
          <a:p>
            <a:pPr marL="285750" indent="-285750">
              <a:buFont typeface="Arial"/>
              <a:buChar char="•"/>
            </a:pPr>
            <a:r>
              <a:rPr lang="en-US" sz="1700" dirty="0">
                <a:cs typeface="Calibri"/>
              </a:rPr>
              <a:t>The importance is </a:t>
            </a:r>
            <a:r>
              <a:rPr lang="en-US" sz="1700" dirty="0" err="1">
                <a:cs typeface="Calibri"/>
              </a:rPr>
              <a:t>emphasised</a:t>
            </a:r>
            <a:r>
              <a:rPr lang="en-US" sz="1700" dirty="0">
                <a:cs typeface="Calibri"/>
              </a:rPr>
              <a:t> when problems such as a delay is occurring during simulation. </a:t>
            </a:r>
          </a:p>
          <a:p>
            <a:pPr marL="285750" indent="-285750">
              <a:buFont typeface="Arial"/>
              <a:buChar char="•"/>
            </a:pPr>
            <a:r>
              <a:rPr lang="en-US" sz="1700" dirty="0">
                <a:cs typeface="Calibri"/>
              </a:rPr>
              <a:t>Monitoring, predicting, and understanding the sense of tissue which is supposed to be involved in operation is vital during surgery</a:t>
            </a:r>
          </a:p>
          <a:p>
            <a:pPr marL="285750" indent="-285750">
              <a:buFont typeface="Arial"/>
              <a:buChar char="•"/>
            </a:pPr>
            <a:endParaRPr lang="en-US" sz="1700" dirty="0">
              <a:cs typeface="Calibri"/>
            </a:endParaRPr>
          </a:p>
          <a:p>
            <a:endParaRPr lang="en-US" sz="1700" dirty="0">
              <a:cs typeface="Calibri"/>
            </a:endParaRPr>
          </a:p>
        </p:txBody>
      </p:sp>
      <p:pic>
        <p:nvPicPr>
          <p:cNvPr id="11" name="Picture 11" descr="A close up of a map&#10;&#10;Description generated with very high confidence">
            <a:extLst>
              <a:ext uri="{FF2B5EF4-FFF2-40B4-BE49-F238E27FC236}">
                <a16:creationId xmlns:a16="http://schemas.microsoft.com/office/drawing/2014/main" id="{931594FC-ABDD-4103-9058-C38ABBC8619E}"/>
              </a:ext>
            </a:extLst>
          </p:cNvPr>
          <p:cNvPicPr>
            <a:picLocks noChangeAspect="1"/>
          </p:cNvPicPr>
          <p:nvPr/>
        </p:nvPicPr>
        <p:blipFill>
          <a:blip r:embed="rId5"/>
          <a:stretch>
            <a:fillRect/>
          </a:stretch>
        </p:blipFill>
        <p:spPr>
          <a:xfrm>
            <a:off x="8810017" y="1120770"/>
            <a:ext cx="2743200" cy="2108886"/>
          </a:xfrm>
          <a:prstGeom prst="rect">
            <a:avLst/>
          </a:prstGeom>
        </p:spPr>
      </p:pic>
      <p:sp>
        <p:nvSpPr>
          <p:cNvPr id="2" name="Rectangle 1">
            <a:extLst>
              <a:ext uri="{FF2B5EF4-FFF2-40B4-BE49-F238E27FC236}">
                <a16:creationId xmlns:a16="http://schemas.microsoft.com/office/drawing/2014/main" id="{8AD7013C-4F22-458E-8427-6E96594EADB3}"/>
              </a:ext>
            </a:extLst>
          </p:cNvPr>
          <p:cNvSpPr/>
          <p:nvPr/>
        </p:nvSpPr>
        <p:spPr>
          <a:xfrm>
            <a:off x="552436" y="729436"/>
            <a:ext cx="5788059" cy="369332"/>
          </a:xfrm>
          <a:prstGeom prst="rect">
            <a:avLst/>
          </a:prstGeom>
        </p:spPr>
        <p:txBody>
          <a:bodyPr wrap="none">
            <a:spAutoFit/>
          </a:bodyPr>
          <a:lstStyle/>
          <a:p>
            <a:r>
              <a:rPr lang="en-US" b="1" dirty="0"/>
              <a:t>The aim</a:t>
            </a:r>
            <a:r>
              <a:rPr lang="en-US" dirty="0"/>
              <a:t>? To push surgical robot one step ahead and further</a:t>
            </a:r>
          </a:p>
        </p:txBody>
      </p:sp>
      <p:sp>
        <p:nvSpPr>
          <p:cNvPr id="3" name="Rectangle 2">
            <a:extLst>
              <a:ext uri="{FF2B5EF4-FFF2-40B4-BE49-F238E27FC236}">
                <a16:creationId xmlns:a16="http://schemas.microsoft.com/office/drawing/2014/main" id="{B350C1DE-9FA9-4B8A-A8B1-A03E4C8F4CBA}"/>
              </a:ext>
            </a:extLst>
          </p:cNvPr>
          <p:cNvSpPr/>
          <p:nvPr/>
        </p:nvSpPr>
        <p:spPr>
          <a:xfrm>
            <a:off x="51340" y="4902887"/>
            <a:ext cx="6096000" cy="553998"/>
          </a:xfrm>
          <a:prstGeom prst="rect">
            <a:avLst/>
          </a:prstGeom>
        </p:spPr>
        <p:txBody>
          <a:bodyPr>
            <a:spAutoFit/>
          </a:bodyPr>
          <a:lstStyle/>
          <a:p>
            <a:r>
              <a:rPr lang="en-US" sz="1500" b="1" dirty="0"/>
              <a:t>What we want to solve here</a:t>
            </a:r>
            <a:r>
              <a:rPr lang="en-US" sz="1500" dirty="0"/>
              <a:t>? We want to teach robot to feel similar human.</a:t>
            </a:r>
          </a:p>
        </p:txBody>
      </p:sp>
    </p:spTree>
    <p:extLst>
      <p:ext uri="{BB962C8B-B14F-4D97-AF65-F5344CB8AC3E}">
        <p14:creationId xmlns:p14="http://schemas.microsoft.com/office/powerpoint/2010/main" val="3024560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4D31B7-A4C2-4FD6-AD54-2D6E1A725F04}"/>
              </a:ext>
            </a:extLst>
          </p:cNvPr>
          <p:cNvSpPr/>
          <p:nvPr/>
        </p:nvSpPr>
        <p:spPr>
          <a:xfrm>
            <a:off x="3569247" y="1286297"/>
            <a:ext cx="5457904" cy="523220"/>
          </a:xfrm>
          <a:prstGeom prst="rect">
            <a:avLst/>
          </a:prstGeom>
        </p:spPr>
        <p:txBody>
          <a:bodyPr wrap="none">
            <a:spAutoFit/>
          </a:bodyPr>
          <a:lstStyle/>
          <a:p>
            <a:r>
              <a:rPr lang="en-US" sz="2800" b="1" dirty="0"/>
              <a:t>Image Search in Healthcare domain</a:t>
            </a:r>
            <a:endParaRPr lang="en-AU" sz="2800" b="1" dirty="0"/>
          </a:p>
        </p:txBody>
      </p:sp>
      <p:sp>
        <p:nvSpPr>
          <p:cNvPr id="9" name="Rectangle 8">
            <a:extLst>
              <a:ext uri="{FF2B5EF4-FFF2-40B4-BE49-F238E27FC236}">
                <a16:creationId xmlns:a16="http://schemas.microsoft.com/office/drawing/2014/main" id="{97B0225D-C562-4E64-B728-888161648251}"/>
              </a:ext>
            </a:extLst>
          </p:cNvPr>
          <p:cNvSpPr/>
          <p:nvPr/>
        </p:nvSpPr>
        <p:spPr>
          <a:xfrm>
            <a:off x="3835688" y="2066836"/>
            <a:ext cx="7202425" cy="1323439"/>
          </a:xfrm>
          <a:prstGeom prst="rect">
            <a:avLst/>
          </a:prstGeom>
        </p:spPr>
        <p:txBody>
          <a:bodyPr wrap="square">
            <a:spAutoFit/>
          </a:bodyPr>
          <a:lstStyle/>
          <a:p>
            <a:pPr marL="742950" lvl="1" indent="-285750">
              <a:buFont typeface="Arial" panose="020B0604020202020204" pitchFamily="34" charset="0"/>
              <a:buChar char="•"/>
            </a:pPr>
            <a:r>
              <a:rPr lang="en-US" sz="2000" b="1" dirty="0"/>
              <a:t>Deep Features</a:t>
            </a:r>
          </a:p>
          <a:p>
            <a:pPr marL="742950" lvl="1" indent="-285750">
              <a:buFont typeface="Arial" panose="020B0604020202020204" pitchFamily="34" charset="0"/>
              <a:buChar char="•"/>
            </a:pPr>
            <a:r>
              <a:rPr lang="en-US" sz="2000" b="1" dirty="0"/>
              <a:t>Traditional descriptors</a:t>
            </a:r>
          </a:p>
          <a:p>
            <a:pPr marL="742950" lvl="1" indent="-285750">
              <a:buFont typeface="Arial" panose="020B0604020202020204" pitchFamily="34" charset="0"/>
              <a:buChar char="•"/>
            </a:pPr>
            <a:r>
              <a:rPr lang="en-US" sz="2000" b="1" dirty="0"/>
              <a:t>Our approach and analysis</a:t>
            </a:r>
          </a:p>
          <a:p>
            <a:pPr lvl="1"/>
            <a:endParaRPr lang="en-US" sz="2000" b="1" dirty="0"/>
          </a:p>
        </p:txBody>
      </p:sp>
    </p:spTree>
    <p:extLst>
      <p:ext uri="{BB962C8B-B14F-4D97-AF65-F5344CB8AC3E}">
        <p14:creationId xmlns:p14="http://schemas.microsoft.com/office/powerpoint/2010/main" val="1854178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A3BFED7C-CE86-4B86-9C21-6FE1815A63FB}"/>
              </a:ext>
            </a:extLst>
          </p:cNvPr>
          <p:cNvSpPr>
            <a:spLocks noGrp="1"/>
          </p:cNvSpPr>
          <p:nvPr>
            <p:ph type="ctrTitle"/>
          </p:nvPr>
        </p:nvSpPr>
        <p:spPr>
          <a:xfrm>
            <a:off x="545612" y="193890"/>
            <a:ext cx="11436491" cy="492443"/>
          </a:xfrm>
        </p:spPr>
        <p:txBody>
          <a:bodyPr>
            <a:normAutofit/>
          </a:bodyPr>
          <a:lstStyle/>
          <a:p>
            <a:r>
              <a:rPr lang="en-AU" sz="2400" dirty="0"/>
              <a:t>Image Search</a:t>
            </a:r>
            <a:endParaRPr lang="en-US" sz="2400" dirty="0"/>
          </a:p>
        </p:txBody>
      </p:sp>
      <p:cxnSp>
        <p:nvCxnSpPr>
          <p:cNvPr id="29" name="Straight Connector 28">
            <a:extLst>
              <a:ext uri="{FF2B5EF4-FFF2-40B4-BE49-F238E27FC236}">
                <a16:creationId xmlns:a16="http://schemas.microsoft.com/office/drawing/2014/main" id="{59CED419-635C-4280-9F76-10E3EC0B5164}"/>
              </a:ext>
            </a:extLst>
          </p:cNvPr>
          <p:cNvCxnSpPr>
            <a:cxnSpLocks/>
          </p:cNvCxnSpPr>
          <p:nvPr/>
        </p:nvCxnSpPr>
        <p:spPr>
          <a:xfrm>
            <a:off x="359229" y="644843"/>
            <a:ext cx="1151988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CC6C80C-96D5-4573-8008-DB992CAE43C0}"/>
              </a:ext>
            </a:extLst>
          </p:cNvPr>
          <p:cNvSpPr txBox="1"/>
          <p:nvPr/>
        </p:nvSpPr>
        <p:spPr>
          <a:xfrm>
            <a:off x="481019" y="1137286"/>
            <a:ext cx="3645291" cy="203132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Deep learning is promising in general domain</a:t>
            </a:r>
            <a:r>
              <a:rPr lang="en-US" dirty="0"/>
              <a:t> having:</a:t>
            </a:r>
          </a:p>
          <a:p>
            <a:pPr marL="285750" indent="-285750">
              <a:buFont typeface="Arial" panose="020B0604020202020204" pitchFamily="34" charset="0"/>
              <a:buChar char="•"/>
            </a:pPr>
            <a:r>
              <a:rPr lang="en-US" dirty="0">
                <a:cs typeface="Calibri"/>
              </a:rPr>
              <a:t>Visual Big data such as ImageNet</a:t>
            </a:r>
          </a:p>
          <a:p>
            <a:pPr marL="285750" indent="-285750">
              <a:buFont typeface="Arial" panose="020B0604020202020204" pitchFamily="34" charset="0"/>
              <a:buChar char="•"/>
            </a:pPr>
            <a:r>
              <a:rPr lang="en-US" dirty="0">
                <a:cs typeface="Calibri"/>
              </a:rPr>
              <a:t>Text Big data in twitter</a:t>
            </a:r>
          </a:p>
          <a:p>
            <a:pPr marL="285750" indent="-285750">
              <a:buFont typeface="Arial" panose="020B0604020202020204" pitchFamily="34" charset="0"/>
              <a:buChar char="•"/>
            </a:pPr>
            <a:r>
              <a:rPr lang="en-US" dirty="0">
                <a:cs typeface="Calibri"/>
              </a:rPr>
              <a:t>Dense signal data </a:t>
            </a:r>
            <a:r>
              <a:rPr lang="en-AU" dirty="0"/>
              <a:t>Spectral density </a:t>
            </a:r>
          </a:p>
          <a:p>
            <a:pPr marL="285750" indent="-285750">
              <a:buFont typeface="Arial" panose="020B0604020202020204" pitchFamily="34" charset="0"/>
              <a:buChar char="•"/>
            </a:pPr>
            <a:r>
              <a:rPr lang="en-AU" dirty="0">
                <a:cs typeface="Calibri"/>
              </a:rPr>
              <a:t>Time series</a:t>
            </a:r>
            <a:endParaRPr lang="en-US" dirty="0">
              <a:cs typeface="Calibri"/>
            </a:endParaRPr>
          </a:p>
          <a:p>
            <a:pPr marL="285750" indent="-285750">
              <a:buFont typeface="Arial" panose="020B0604020202020204" pitchFamily="34" charset="0"/>
              <a:buChar char="•"/>
            </a:pPr>
            <a:endParaRPr lang="en-US" dirty="0">
              <a:cs typeface="Calibri"/>
            </a:endParaRPr>
          </a:p>
        </p:txBody>
      </p:sp>
      <p:cxnSp>
        <p:nvCxnSpPr>
          <p:cNvPr id="5" name="Straight Connector 4">
            <a:extLst>
              <a:ext uri="{FF2B5EF4-FFF2-40B4-BE49-F238E27FC236}">
                <a16:creationId xmlns:a16="http://schemas.microsoft.com/office/drawing/2014/main" id="{5759A9C8-A40B-433E-A904-76FFBD75D22E}"/>
              </a:ext>
            </a:extLst>
          </p:cNvPr>
          <p:cNvCxnSpPr>
            <a:cxnSpLocks/>
          </p:cNvCxnSpPr>
          <p:nvPr/>
        </p:nvCxnSpPr>
        <p:spPr>
          <a:xfrm flipV="1">
            <a:off x="4161790" y="893274"/>
            <a:ext cx="17739" cy="4108095"/>
          </a:xfrm>
          <a:prstGeom prst="line">
            <a:avLst/>
          </a:prstGeom>
          <a:ln w="34925">
            <a:prstDash val="dash"/>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C0F1E91-9906-4E48-89E1-0EAAF88244ED}"/>
              </a:ext>
            </a:extLst>
          </p:cNvPr>
          <p:cNvCxnSpPr>
            <a:cxnSpLocks/>
          </p:cNvCxnSpPr>
          <p:nvPr/>
        </p:nvCxnSpPr>
        <p:spPr>
          <a:xfrm flipV="1">
            <a:off x="613047" y="3047383"/>
            <a:ext cx="2723425" cy="1"/>
          </a:xfrm>
          <a:prstGeom prst="line">
            <a:avLst/>
          </a:prstGeom>
          <a:ln w="34925">
            <a:prstDash val="dash"/>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32BC5D5C-5B13-4EA9-AF87-589F07DE9BF0}"/>
              </a:ext>
            </a:extLst>
          </p:cNvPr>
          <p:cNvSpPr txBox="1"/>
          <p:nvPr/>
        </p:nvSpPr>
        <p:spPr>
          <a:xfrm>
            <a:off x="481019" y="3227343"/>
            <a:ext cx="3451348"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i="1" dirty="0">
                <a:cs typeface="Calibri"/>
              </a:rPr>
              <a:t>Accurate features </a:t>
            </a:r>
            <a:r>
              <a:rPr lang="en-US" i="1" dirty="0">
                <a:cs typeface="Calibri"/>
              </a:rPr>
              <a:t>are captures by deep networks in cased of having </a:t>
            </a:r>
            <a:r>
              <a:rPr lang="en-US" b="1" i="1" dirty="0">
                <a:cs typeface="Calibri"/>
              </a:rPr>
              <a:t>Big Data</a:t>
            </a:r>
          </a:p>
          <a:p>
            <a:pPr marL="285750" indent="-285750">
              <a:buFont typeface="Arial" panose="020B0604020202020204" pitchFamily="34" charset="0"/>
              <a:buChar char="•"/>
            </a:pPr>
            <a:endParaRPr lang="en-US" b="1" i="1" dirty="0">
              <a:cs typeface="Calibri"/>
            </a:endParaRPr>
          </a:p>
          <a:p>
            <a:pPr marL="285750" indent="-285750">
              <a:buFont typeface="Arial" panose="020B0604020202020204" pitchFamily="34" charset="0"/>
              <a:buChar char="•"/>
            </a:pPr>
            <a:r>
              <a:rPr lang="en-US" i="1" dirty="0">
                <a:cs typeface="Calibri"/>
              </a:rPr>
              <a:t>Need help from </a:t>
            </a:r>
            <a:r>
              <a:rPr lang="en-US" b="1" i="1" dirty="0">
                <a:cs typeface="Calibri"/>
              </a:rPr>
              <a:t>traditional approaches </a:t>
            </a:r>
            <a:r>
              <a:rPr lang="en-US" i="1" dirty="0">
                <a:cs typeface="Calibri"/>
              </a:rPr>
              <a:t>to capture </a:t>
            </a:r>
            <a:r>
              <a:rPr lang="en-US" b="1" i="1" dirty="0">
                <a:cs typeface="Calibri"/>
              </a:rPr>
              <a:t>right features </a:t>
            </a:r>
            <a:r>
              <a:rPr lang="en-US" i="1" dirty="0">
                <a:cs typeface="Calibri"/>
              </a:rPr>
              <a:t>in</a:t>
            </a:r>
            <a:r>
              <a:rPr lang="en-US" b="1" i="1" dirty="0">
                <a:cs typeface="Calibri"/>
              </a:rPr>
              <a:t> small datasets</a:t>
            </a:r>
            <a:endParaRPr lang="en-US" i="1" dirty="0">
              <a:cs typeface="Calibri"/>
            </a:endParaRPr>
          </a:p>
          <a:p>
            <a:pPr marL="285750" indent="-285750">
              <a:buFont typeface="Arial" panose="020B0604020202020204" pitchFamily="34" charset="0"/>
              <a:buChar char="•"/>
            </a:pPr>
            <a:endParaRPr lang="en-US" dirty="0">
              <a:cs typeface="Calibri"/>
            </a:endParaRPr>
          </a:p>
        </p:txBody>
      </p:sp>
      <p:sp>
        <p:nvSpPr>
          <p:cNvPr id="6" name="Rectangle 5">
            <a:extLst>
              <a:ext uri="{FF2B5EF4-FFF2-40B4-BE49-F238E27FC236}">
                <a16:creationId xmlns:a16="http://schemas.microsoft.com/office/drawing/2014/main" id="{21373477-3A5F-411C-A765-B5BFB88AF54B}"/>
              </a:ext>
            </a:extLst>
          </p:cNvPr>
          <p:cNvSpPr/>
          <p:nvPr/>
        </p:nvSpPr>
        <p:spPr>
          <a:xfrm>
            <a:off x="4355733" y="1001877"/>
            <a:ext cx="2407582" cy="369332"/>
          </a:xfrm>
          <a:prstGeom prst="rect">
            <a:avLst/>
          </a:prstGeom>
        </p:spPr>
        <p:txBody>
          <a:bodyPr wrap="none">
            <a:spAutoFit/>
          </a:bodyPr>
          <a:lstStyle/>
          <a:p>
            <a:r>
              <a:rPr lang="en-US" b="1" dirty="0">
                <a:cs typeface="Calibri"/>
              </a:rPr>
              <a:t>Traditional Descriptors:</a:t>
            </a:r>
          </a:p>
        </p:txBody>
      </p:sp>
      <p:sp>
        <p:nvSpPr>
          <p:cNvPr id="8" name="Rectangle 7">
            <a:extLst>
              <a:ext uri="{FF2B5EF4-FFF2-40B4-BE49-F238E27FC236}">
                <a16:creationId xmlns:a16="http://schemas.microsoft.com/office/drawing/2014/main" id="{EB9C766C-241E-4A63-9018-184B8506D1D3}"/>
              </a:ext>
            </a:extLst>
          </p:cNvPr>
          <p:cNvSpPr/>
          <p:nvPr/>
        </p:nvSpPr>
        <p:spPr>
          <a:xfrm>
            <a:off x="4393010" y="1371209"/>
            <a:ext cx="599844" cy="369332"/>
          </a:xfrm>
          <a:prstGeom prst="rect">
            <a:avLst/>
          </a:prstGeom>
        </p:spPr>
        <p:txBody>
          <a:bodyPr wrap="none">
            <a:spAutoFit/>
          </a:bodyPr>
          <a:lstStyle/>
          <a:p>
            <a:r>
              <a:rPr lang="en-US" b="1" dirty="0">
                <a:cs typeface="Calibri"/>
              </a:rPr>
              <a:t>LBP:</a:t>
            </a:r>
          </a:p>
        </p:txBody>
      </p:sp>
      <p:pic>
        <p:nvPicPr>
          <p:cNvPr id="11" name="Picture 10">
            <a:extLst>
              <a:ext uri="{FF2B5EF4-FFF2-40B4-BE49-F238E27FC236}">
                <a16:creationId xmlns:a16="http://schemas.microsoft.com/office/drawing/2014/main" id="{09C1E58E-A9E5-4CBC-B274-FF5CDA3E4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4813" y="1828800"/>
            <a:ext cx="3509148" cy="1542369"/>
          </a:xfrm>
          <a:prstGeom prst="rect">
            <a:avLst/>
          </a:prstGeom>
        </p:spPr>
      </p:pic>
      <p:pic>
        <p:nvPicPr>
          <p:cNvPr id="13" name="Picture 12">
            <a:extLst>
              <a:ext uri="{FF2B5EF4-FFF2-40B4-BE49-F238E27FC236}">
                <a16:creationId xmlns:a16="http://schemas.microsoft.com/office/drawing/2014/main" id="{574B1AB5-8B18-4CD5-85F0-B28E1FEB5F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0520" y="3486832"/>
            <a:ext cx="3495675" cy="1304925"/>
          </a:xfrm>
          <a:prstGeom prst="rect">
            <a:avLst/>
          </a:prstGeom>
        </p:spPr>
      </p:pic>
      <p:cxnSp>
        <p:nvCxnSpPr>
          <p:cNvPr id="18" name="Straight Connector 17">
            <a:extLst>
              <a:ext uri="{FF2B5EF4-FFF2-40B4-BE49-F238E27FC236}">
                <a16:creationId xmlns:a16="http://schemas.microsoft.com/office/drawing/2014/main" id="{78765A5A-06B5-4E5F-971C-312C694535A2}"/>
              </a:ext>
            </a:extLst>
          </p:cNvPr>
          <p:cNvCxnSpPr>
            <a:cxnSpLocks/>
          </p:cNvCxnSpPr>
          <p:nvPr/>
        </p:nvCxnSpPr>
        <p:spPr>
          <a:xfrm flipV="1">
            <a:off x="7939276" y="838845"/>
            <a:ext cx="17739" cy="4108095"/>
          </a:xfrm>
          <a:prstGeom prst="line">
            <a:avLst/>
          </a:prstGeom>
          <a:ln w="34925">
            <a:prstDash val="dash"/>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F3EC8B5A-5C35-47D6-8CD4-CC429AF635EF}"/>
              </a:ext>
            </a:extLst>
          </p:cNvPr>
          <p:cNvSpPr/>
          <p:nvPr/>
        </p:nvSpPr>
        <p:spPr>
          <a:xfrm>
            <a:off x="8047263" y="817211"/>
            <a:ext cx="697627" cy="369332"/>
          </a:xfrm>
          <a:prstGeom prst="rect">
            <a:avLst/>
          </a:prstGeom>
        </p:spPr>
        <p:txBody>
          <a:bodyPr wrap="none">
            <a:spAutoFit/>
          </a:bodyPr>
          <a:lstStyle/>
          <a:p>
            <a:r>
              <a:rPr lang="en-US" b="1" dirty="0">
                <a:cs typeface="Calibri"/>
              </a:rPr>
              <a:t>HOG:</a:t>
            </a:r>
          </a:p>
        </p:txBody>
      </p:sp>
      <p:pic>
        <p:nvPicPr>
          <p:cNvPr id="17" name="Picture 16">
            <a:extLst>
              <a:ext uri="{FF2B5EF4-FFF2-40B4-BE49-F238E27FC236}">
                <a16:creationId xmlns:a16="http://schemas.microsoft.com/office/drawing/2014/main" id="{FA79F1F8-750F-4584-9C26-B3AEF06803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8646" y="893274"/>
            <a:ext cx="2321086" cy="1131709"/>
          </a:xfrm>
          <a:prstGeom prst="rect">
            <a:avLst/>
          </a:prstGeom>
        </p:spPr>
      </p:pic>
      <p:pic>
        <p:nvPicPr>
          <p:cNvPr id="22" name="Picture 21">
            <a:extLst>
              <a:ext uri="{FF2B5EF4-FFF2-40B4-BE49-F238E27FC236}">
                <a16:creationId xmlns:a16="http://schemas.microsoft.com/office/drawing/2014/main" id="{483ADA30-97D5-4B46-B173-92BD0B494AD6}"/>
              </a:ext>
            </a:extLst>
          </p:cNvPr>
          <p:cNvPicPr>
            <a:picLocks noChangeAspect="1"/>
          </p:cNvPicPr>
          <p:nvPr/>
        </p:nvPicPr>
        <p:blipFill>
          <a:blip r:embed="rId6"/>
          <a:stretch>
            <a:fillRect/>
          </a:stretch>
        </p:blipFill>
        <p:spPr>
          <a:xfrm>
            <a:off x="9462741" y="2909115"/>
            <a:ext cx="1309876" cy="1311926"/>
          </a:xfrm>
          <a:prstGeom prst="rect">
            <a:avLst/>
          </a:prstGeom>
        </p:spPr>
      </p:pic>
      <p:pic>
        <p:nvPicPr>
          <p:cNvPr id="23" name="Picture 22">
            <a:extLst>
              <a:ext uri="{FF2B5EF4-FFF2-40B4-BE49-F238E27FC236}">
                <a16:creationId xmlns:a16="http://schemas.microsoft.com/office/drawing/2014/main" id="{DA874F11-9BF9-490C-AA0B-2D7FEACB33C4}"/>
              </a:ext>
            </a:extLst>
          </p:cNvPr>
          <p:cNvPicPr>
            <a:picLocks noChangeAspect="1"/>
          </p:cNvPicPr>
          <p:nvPr/>
        </p:nvPicPr>
        <p:blipFill>
          <a:blip r:embed="rId7"/>
          <a:stretch>
            <a:fillRect/>
          </a:stretch>
        </p:blipFill>
        <p:spPr>
          <a:xfrm>
            <a:off x="8329000" y="4386709"/>
            <a:ext cx="3164301" cy="1167102"/>
          </a:xfrm>
          <a:prstGeom prst="rect">
            <a:avLst/>
          </a:prstGeom>
        </p:spPr>
      </p:pic>
      <p:sp>
        <p:nvSpPr>
          <p:cNvPr id="24" name="Rectangle 23">
            <a:extLst>
              <a:ext uri="{FF2B5EF4-FFF2-40B4-BE49-F238E27FC236}">
                <a16:creationId xmlns:a16="http://schemas.microsoft.com/office/drawing/2014/main" id="{9D1D3301-1299-4D18-93F7-43BD0CD8042C}"/>
              </a:ext>
            </a:extLst>
          </p:cNvPr>
          <p:cNvSpPr/>
          <p:nvPr/>
        </p:nvSpPr>
        <p:spPr>
          <a:xfrm>
            <a:off x="8135909" y="2762655"/>
            <a:ext cx="862737" cy="369332"/>
          </a:xfrm>
          <a:prstGeom prst="rect">
            <a:avLst/>
          </a:prstGeom>
        </p:spPr>
        <p:txBody>
          <a:bodyPr wrap="none">
            <a:spAutoFit/>
          </a:bodyPr>
          <a:lstStyle/>
          <a:p>
            <a:r>
              <a:rPr lang="en-US" b="1" dirty="0">
                <a:cs typeface="Calibri"/>
              </a:rPr>
              <a:t>Radon:</a:t>
            </a:r>
          </a:p>
        </p:txBody>
      </p:sp>
      <p:cxnSp>
        <p:nvCxnSpPr>
          <p:cNvPr id="25" name="Straight Connector 24">
            <a:extLst>
              <a:ext uri="{FF2B5EF4-FFF2-40B4-BE49-F238E27FC236}">
                <a16:creationId xmlns:a16="http://schemas.microsoft.com/office/drawing/2014/main" id="{FA8F95B7-39ED-4A1B-81C4-63686468CBC5}"/>
              </a:ext>
            </a:extLst>
          </p:cNvPr>
          <p:cNvCxnSpPr>
            <a:cxnSpLocks/>
          </p:cNvCxnSpPr>
          <p:nvPr/>
        </p:nvCxnSpPr>
        <p:spPr>
          <a:xfrm flipV="1">
            <a:off x="8608748" y="2617382"/>
            <a:ext cx="2811761" cy="1"/>
          </a:xfrm>
          <a:prstGeom prst="line">
            <a:avLst/>
          </a:prstGeom>
          <a:ln w="3492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44614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6CFE6-0145-C24A-9904-31845ECA46E0}"/>
              </a:ext>
            </a:extLst>
          </p:cNvPr>
          <p:cNvSpPr>
            <a:spLocks noGrp="1"/>
          </p:cNvSpPr>
          <p:nvPr>
            <p:ph type="ctrTitle"/>
          </p:nvPr>
        </p:nvSpPr>
        <p:spPr>
          <a:xfrm>
            <a:off x="552436" y="152400"/>
            <a:ext cx="11436491" cy="492443"/>
          </a:xfrm>
        </p:spPr>
        <p:txBody>
          <a:bodyPr>
            <a:normAutofit/>
          </a:bodyPr>
          <a:lstStyle/>
          <a:p>
            <a:r>
              <a:rPr lang="en-AU" sz="2400"/>
              <a:t>Automatic classification systems &amp; X-ray </a:t>
            </a:r>
            <a:r>
              <a:rPr lang="en-US" sz="2400"/>
              <a:t>Image Retrieval</a:t>
            </a:r>
          </a:p>
        </p:txBody>
      </p:sp>
      <p:pic>
        <p:nvPicPr>
          <p:cNvPr id="23" name="Picture 22">
            <a:extLst>
              <a:ext uri="{FF2B5EF4-FFF2-40B4-BE49-F238E27FC236}">
                <a16:creationId xmlns:a16="http://schemas.microsoft.com/office/drawing/2014/main" id="{EC3A8B1D-277D-994C-BCC5-86441A4F51F0}"/>
              </a:ext>
            </a:extLst>
          </p:cNvPr>
          <p:cNvPicPr>
            <a:picLocks noChangeAspect="1"/>
          </p:cNvPicPr>
          <p:nvPr/>
        </p:nvPicPr>
        <p:blipFill>
          <a:blip r:embed="rId3"/>
          <a:stretch>
            <a:fillRect/>
          </a:stretch>
        </p:blipFill>
        <p:spPr>
          <a:xfrm>
            <a:off x="4292670" y="1810002"/>
            <a:ext cx="7465727" cy="3899554"/>
          </a:xfrm>
          <a:prstGeom prst="rect">
            <a:avLst/>
          </a:prstGeom>
        </p:spPr>
      </p:pic>
      <p:cxnSp>
        <p:nvCxnSpPr>
          <p:cNvPr id="24" name="Straight Connector 23">
            <a:extLst>
              <a:ext uri="{FF2B5EF4-FFF2-40B4-BE49-F238E27FC236}">
                <a16:creationId xmlns:a16="http://schemas.microsoft.com/office/drawing/2014/main" id="{73DB9214-1B59-364A-9E6B-74187950196E}"/>
              </a:ext>
            </a:extLst>
          </p:cNvPr>
          <p:cNvCxnSpPr>
            <a:cxnSpLocks/>
          </p:cNvCxnSpPr>
          <p:nvPr/>
        </p:nvCxnSpPr>
        <p:spPr>
          <a:xfrm>
            <a:off x="337457" y="644843"/>
            <a:ext cx="1151988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09E1583-7623-4C94-95A5-83E0B22B5F3C}"/>
              </a:ext>
            </a:extLst>
          </p:cNvPr>
          <p:cNvSpPr txBox="1"/>
          <p:nvPr/>
        </p:nvSpPr>
        <p:spPr>
          <a:xfrm>
            <a:off x="552436" y="1810002"/>
            <a:ext cx="3537139" cy="258532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Our Approaches, computer-aided diagnosis techniques</a:t>
            </a:r>
          </a:p>
          <a:p>
            <a:pPr marL="285750" indent="-285750">
              <a:buFont typeface="Arial"/>
              <a:buChar char="•"/>
            </a:pPr>
            <a:r>
              <a:rPr lang="en-US" dirty="0">
                <a:cs typeface="Calibri"/>
              </a:rPr>
              <a:t>Unsupervised and Supervised Techniques</a:t>
            </a:r>
          </a:p>
          <a:p>
            <a:pPr marL="285750" indent="-285750">
              <a:buFont typeface="Arial"/>
              <a:buChar char="•"/>
            </a:pPr>
            <a:r>
              <a:rPr lang="en-US" dirty="0">
                <a:cs typeface="Calibri"/>
              </a:rPr>
              <a:t>Combination of Deep Learning and traditional ML</a:t>
            </a:r>
            <a:endParaRPr lang="en-US" dirty="0"/>
          </a:p>
          <a:p>
            <a:pPr marL="285750" indent="-285750">
              <a:buFont typeface="Arial"/>
              <a:buChar char="•"/>
            </a:pPr>
            <a:r>
              <a:rPr lang="en-US" dirty="0"/>
              <a:t>Content-Based Image Retrieval and </a:t>
            </a:r>
            <a:r>
              <a:rPr lang="en-US" b="1" dirty="0"/>
              <a:t>BARCODE</a:t>
            </a:r>
          </a:p>
          <a:p>
            <a:pPr marL="285750" indent="-285750">
              <a:buFont typeface="Arial"/>
              <a:buChar char="•"/>
            </a:pPr>
            <a:r>
              <a:rPr lang="en-US" b="1" dirty="0">
                <a:cs typeface="Calibri"/>
              </a:rPr>
              <a:t>Binary Tags </a:t>
            </a:r>
            <a:r>
              <a:rPr lang="en-US" dirty="0">
                <a:cs typeface="Calibri"/>
              </a:rPr>
              <a:t>for Big Image Data</a:t>
            </a:r>
          </a:p>
        </p:txBody>
      </p:sp>
      <p:pic>
        <p:nvPicPr>
          <p:cNvPr id="8" name="Picture 8" descr="A picture containing X-ray film&#10;&#10;Description generated with high confidence">
            <a:extLst>
              <a:ext uri="{FF2B5EF4-FFF2-40B4-BE49-F238E27FC236}">
                <a16:creationId xmlns:a16="http://schemas.microsoft.com/office/drawing/2014/main" id="{30CCDF7F-D25E-47CB-AF49-D0E325D5D588}"/>
              </a:ext>
            </a:extLst>
          </p:cNvPr>
          <p:cNvPicPr>
            <a:picLocks noChangeAspect="1"/>
          </p:cNvPicPr>
          <p:nvPr/>
        </p:nvPicPr>
        <p:blipFill>
          <a:blip r:embed="rId4"/>
          <a:stretch>
            <a:fillRect/>
          </a:stretch>
        </p:blipFill>
        <p:spPr>
          <a:xfrm>
            <a:off x="5523475" y="676627"/>
            <a:ext cx="3537139" cy="943633"/>
          </a:xfrm>
          <a:prstGeom prst="rect">
            <a:avLst/>
          </a:prstGeom>
        </p:spPr>
      </p:pic>
    </p:spTree>
    <p:extLst>
      <p:ext uri="{BB962C8B-B14F-4D97-AF65-F5344CB8AC3E}">
        <p14:creationId xmlns:p14="http://schemas.microsoft.com/office/powerpoint/2010/main" val="715524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A3BFED7C-CE86-4B86-9C21-6FE1815A63FB}"/>
              </a:ext>
            </a:extLst>
          </p:cNvPr>
          <p:cNvSpPr>
            <a:spLocks noGrp="1"/>
          </p:cNvSpPr>
          <p:nvPr>
            <p:ph type="ctrTitle"/>
          </p:nvPr>
        </p:nvSpPr>
        <p:spPr>
          <a:xfrm>
            <a:off x="545612" y="193890"/>
            <a:ext cx="11436491" cy="492443"/>
          </a:xfrm>
        </p:spPr>
        <p:txBody>
          <a:bodyPr>
            <a:normAutofit/>
          </a:bodyPr>
          <a:lstStyle/>
          <a:p>
            <a:r>
              <a:rPr lang="en-AU" sz="2400" dirty="0"/>
              <a:t>Image Search</a:t>
            </a:r>
            <a:endParaRPr lang="en-US" sz="2400" dirty="0"/>
          </a:p>
        </p:txBody>
      </p:sp>
      <p:cxnSp>
        <p:nvCxnSpPr>
          <p:cNvPr id="29" name="Straight Connector 28">
            <a:extLst>
              <a:ext uri="{FF2B5EF4-FFF2-40B4-BE49-F238E27FC236}">
                <a16:creationId xmlns:a16="http://schemas.microsoft.com/office/drawing/2014/main" id="{59CED419-635C-4280-9F76-10E3EC0B5164}"/>
              </a:ext>
            </a:extLst>
          </p:cNvPr>
          <p:cNvCxnSpPr>
            <a:cxnSpLocks/>
          </p:cNvCxnSpPr>
          <p:nvPr/>
        </p:nvCxnSpPr>
        <p:spPr>
          <a:xfrm>
            <a:off x="359229" y="644843"/>
            <a:ext cx="11519883"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C1BDECE-BB73-4BAB-B38E-D4A54ED17FD4}"/>
              </a:ext>
            </a:extLst>
          </p:cNvPr>
          <p:cNvPicPr>
            <a:picLocks noChangeAspect="1"/>
          </p:cNvPicPr>
          <p:nvPr/>
        </p:nvPicPr>
        <p:blipFill>
          <a:blip r:embed="rId3"/>
          <a:stretch>
            <a:fillRect/>
          </a:stretch>
        </p:blipFill>
        <p:spPr>
          <a:xfrm>
            <a:off x="3444961" y="745464"/>
            <a:ext cx="8537141" cy="5128092"/>
          </a:xfrm>
          <a:prstGeom prst="rect">
            <a:avLst/>
          </a:prstGeom>
        </p:spPr>
      </p:pic>
      <p:pic>
        <p:nvPicPr>
          <p:cNvPr id="5" name="Picture 4">
            <a:extLst>
              <a:ext uri="{FF2B5EF4-FFF2-40B4-BE49-F238E27FC236}">
                <a16:creationId xmlns:a16="http://schemas.microsoft.com/office/drawing/2014/main" id="{3D9CDB73-22BE-42BC-857D-6BA2CDD63F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378" y="1951243"/>
            <a:ext cx="3028584" cy="1050505"/>
          </a:xfrm>
          <a:prstGeom prst="rect">
            <a:avLst/>
          </a:prstGeom>
        </p:spPr>
      </p:pic>
      <p:sp>
        <p:nvSpPr>
          <p:cNvPr id="6" name="Rectangle 5">
            <a:extLst>
              <a:ext uri="{FF2B5EF4-FFF2-40B4-BE49-F238E27FC236}">
                <a16:creationId xmlns:a16="http://schemas.microsoft.com/office/drawing/2014/main" id="{35B58EF1-FBFD-4802-9E78-1374ECE06EFB}"/>
              </a:ext>
            </a:extLst>
          </p:cNvPr>
          <p:cNvSpPr/>
          <p:nvPr/>
        </p:nvSpPr>
        <p:spPr>
          <a:xfrm>
            <a:off x="416378" y="1151233"/>
            <a:ext cx="2920093" cy="646331"/>
          </a:xfrm>
          <a:prstGeom prst="rect">
            <a:avLst/>
          </a:prstGeom>
        </p:spPr>
        <p:txBody>
          <a:bodyPr wrap="square">
            <a:spAutoFit/>
          </a:bodyPr>
          <a:lstStyle/>
          <a:p>
            <a:r>
              <a:rPr lang="en-US" b="1" dirty="0">
                <a:cs typeface="Calibri"/>
              </a:rPr>
              <a:t>Different distributions on the same dataset</a:t>
            </a:r>
          </a:p>
        </p:txBody>
      </p:sp>
      <p:pic>
        <p:nvPicPr>
          <p:cNvPr id="3" name="Picture 2">
            <a:extLst>
              <a:ext uri="{FF2B5EF4-FFF2-40B4-BE49-F238E27FC236}">
                <a16:creationId xmlns:a16="http://schemas.microsoft.com/office/drawing/2014/main" id="{CE045BD2-8639-4C22-84F0-013E68163603}"/>
              </a:ext>
            </a:extLst>
          </p:cNvPr>
          <p:cNvPicPr>
            <a:picLocks noChangeAspect="1"/>
          </p:cNvPicPr>
          <p:nvPr/>
        </p:nvPicPr>
        <p:blipFill>
          <a:blip r:embed="rId5"/>
          <a:stretch>
            <a:fillRect/>
          </a:stretch>
        </p:blipFill>
        <p:spPr>
          <a:xfrm>
            <a:off x="359229" y="3309510"/>
            <a:ext cx="2977242" cy="2067168"/>
          </a:xfrm>
          <a:prstGeom prst="rect">
            <a:avLst/>
          </a:prstGeom>
        </p:spPr>
      </p:pic>
    </p:spTree>
    <p:extLst>
      <p:ext uri="{BB962C8B-B14F-4D97-AF65-F5344CB8AC3E}">
        <p14:creationId xmlns:p14="http://schemas.microsoft.com/office/powerpoint/2010/main" val="2491238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215A20E2-986C-CC44-A70F-3979BCF8404D}"/>
              </a:ext>
            </a:extLst>
          </p:cNvPr>
          <p:cNvCxnSpPr>
            <a:cxnSpLocks/>
          </p:cNvCxnSpPr>
          <p:nvPr/>
        </p:nvCxnSpPr>
        <p:spPr>
          <a:xfrm>
            <a:off x="348343" y="644843"/>
            <a:ext cx="1150899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01E14350-20A5-6444-8782-15E6EF572127}"/>
              </a:ext>
            </a:extLst>
          </p:cNvPr>
          <p:cNvSpPr>
            <a:spLocks noGrp="1"/>
          </p:cNvSpPr>
          <p:nvPr>
            <p:ph type="ctrTitle"/>
          </p:nvPr>
        </p:nvSpPr>
        <p:spPr>
          <a:xfrm>
            <a:off x="552436" y="152400"/>
            <a:ext cx="11436491" cy="492443"/>
          </a:xfrm>
        </p:spPr>
        <p:txBody>
          <a:bodyPr>
            <a:normAutofit/>
          </a:bodyPr>
          <a:lstStyle/>
          <a:p>
            <a:r>
              <a:rPr lang="en-AU" sz="2400" dirty="0"/>
              <a:t>References</a:t>
            </a:r>
            <a:endParaRPr lang="en-US" sz="2400" dirty="0"/>
          </a:p>
        </p:txBody>
      </p:sp>
      <p:sp>
        <p:nvSpPr>
          <p:cNvPr id="2" name="TextBox 1">
            <a:extLst>
              <a:ext uri="{FF2B5EF4-FFF2-40B4-BE49-F238E27FC236}">
                <a16:creationId xmlns:a16="http://schemas.microsoft.com/office/drawing/2014/main" id="{940DD93F-C8E9-4E98-8997-DC0BEA0B8937}"/>
              </a:ext>
            </a:extLst>
          </p:cNvPr>
          <p:cNvSpPr txBox="1"/>
          <p:nvPr/>
        </p:nvSpPr>
        <p:spPr>
          <a:xfrm>
            <a:off x="347785" y="674214"/>
            <a:ext cx="11372687" cy="59093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t>Deep Learning Frameworks, Siraj, </a:t>
            </a:r>
            <a:r>
              <a:rPr lang="en-AU" dirty="0">
                <a:hlinkClick r:id="rId2"/>
              </a:rPr>
              <a:t>https://www.youtube.com/watch?v=SJldOOs4vB8</a:t>
            </a:r>
            <a:endParaRPr lang="en-US" b="1" dirty="0"/>
          </a:p>
          <a:p>
            <a:pPr marL="285750" indent="-285750">
              <a:buFont typeface="Arial"/>
              <a:buChar char="•"/>
            </a:pPr>
            <a:r>
              <a:rPr lang="en-US" b="1" dirty="0"/>
              <a:t>A. </a:t>
            </a:r>
            <a:r>
              <a:rPr lang="en-US" sz="1700" b="1" dirty="0"/>
              <a:t>Khatami</a:t>
            </a:r>
            <a:r>
              <a:rPr lang="en-US" dirty="0"/>
              <a:t>, A. </a:t>
            </a:r>
            <a:r>
              <a:rPr lang="en-US" dirty="0" err="1"/>
              <a:t>Khosravi</a:t>
            </a:r>
            <a:r>
              <a:rPr lang="en-US" dirty="0"/>
              <a:t>, T. Nguyen, C.P. Lim, </a:t>
            </a:r>
            <a:r>
              <a:rPr lang="en-US" dirty="0" err="1"/>
              <a:t>S.Nahavandi</a:t>
            </a:r>
            <a:r>
              <a:rPr lang="en-US" dirty="0"/>
              <a:t>, ”Data Analysis Using Wavelet Transform and Deep Belief Networks”, Journal of Expert System with Applications, 190-198, 2017, Elsevier.</a:t>
            </a:r>
          </a:p>
          <a:p>
            <a:pPr marL="285750" indent="-285750">
              <a:buFont typeface="Arial"/>
              <a:buChar char="•"/>
            </a:pPr>
            <a:r>
              <a:rPr lang="en-US" b="1" dirty="0"/>
              <a:t>A. Khatami</a:t>
            </a:r>
            <a:r>
              <a:rPr lang="en-US" dirty="0"/>
              <a:t>, A. </a:t>
            </a:r>
            <a:r>
              <a:rPr lang="en-US" dirty="0" err="1"/>
              <a:t>Khosravi</a:t>
            </a:r>
            <a:r>
              <a:rPr lang="en-US" dirty="0"/>
              <a:t>, S. </a:t>
            </a:r>
            <a:r>
              <a:rPr lang="en-US" dirty="0" err="1"/>
              <a:t>Nahavandi</a:t>
            </a:r>
            <a:r>
              <a:rPr lang="en-US" dirty="0"/>
              <a:t>, H.R. </a:t>
            </a:r>
            <a:r>
              <a:rPr lang="en-US" dirty="0" err="1"/>
              <a:t>Tizhoosh</a:t>
            </a:r>
            <a:r>
              <a:rPr lang="en-US" dirty="0"/>
              <a:t>, ”Parallel Deep Solutions for Data Retrieval from Imbalanced Archives”, Journal of Applied Soft Computing, 2017, Elsevier</a:t>
            </a:r>
            <a:endParaRPr lang="en-US" dirty="0">
              <a:cs typeface="Calibri"/>
            </a:endParaRPr>
          </a:p>
          <a:p>
            <a:pPr marL="285750" indent="-285750">
              <a:buFont typeface="Arial"/>
              <a:buChar char="•"/>
            </a:pPr>
            <a:r>
              <a:rPr lang="en-US" b="1" dirty="0"/>
              <a:t>A. Khatami</a:t>
            </a:r>
            <a:r>
              <a:rPr lang="en-US" dirty="0"/>
              <a:t>, M. </a:t>
            </a:r>
            <a:r>
              <a:rPr lang="en-US" dirty="0" err="1"/>
              <a:t>Babaei</a:t>
            </a:r>
            <a:r>
              <a:rPr lang="en-US" dirty="0"/>
              <a:t>, H.R. </a:t>
            </a:r>
            <a:r>
              <a:rPr lang="en-US" dirty="0" err="1"/>
              <a:t>Tizhoosh</a:t>
            </a:r>
            <a:r>
              <a:rPr lang="en-US" dirty="0"/>
              <a:t>, A. </a:t>
            </a:r>
            <a:r>
              <a:rPr lang="en-US" dirty="0" err="1"/>
              <a:t>Khosravi</a:t>
            </a:r>
            <a:r>
              <a:rPr lang="en-US" dirty="0"/>
              <a:t>, S. </a:t>
            </a:r>
            <a:r>
              <a:rPr lang="en-US" dirty="0" err="1"/>
              <a:t>Nahavandi</a:t>
            </a:r>
            <a:r>
              <a:rPr lang="en-US" dirty="0"/>
              <a:t>, ”A Sequential Search-Space Shrinking Using CNN Transfer Learning and a Radon Projection Pool for Data Retrieval”, Journal of Expert System with Application, 2018</a:t>
            </a:r>
          </a:p>
          <a:p>
            <a:pPr marL="285750" indent="-285750">
              <a:buFont typeface="Arial"/>
              <a:buChar char="•"/>
            </a:pPr>
            <a:r>
              <a:rPr lang="en-US" b="1" dirty="0"/>
              <a:t>A. Khatami</a:t>
            </a:r>
            <a:r>
              <a:rPr lang="en-US" dirty="0"/>
              <a:t>, M. </a:t>
            </a:r>
            <a:r>
              <a:rPr lang="en-US" dirty="0" err="1"/>
              <a:t>Babaei</a:t>
            </a:r>
            <a:r>
              <a:rPr lang="en-US" dirty="0"/>
              <a:t>, H.R. </a:t>
            </a:r>
            <a:r>
              <a:rPr lang="en-US" dirty="0" err="1"/>
              <a:t>Tizhoosh</a:t>
            </a:r>
            <a:r>
              <a:rPr lang="en-US" dirty="0"/>
              <a:t>, A. </a:t>
            </a:r>
            <a:r>
              <a:rPr lang="en-US" dirty="0" err="1"/>
              <a:t>Khosravi</a:t>
            </a:r>
            <a:r>
              <a:rPr lang="en-US" dirty="0"/>
              <a:t>, S. </a:t>
            </a:r>
            <a:r>
              <a:rPr lang="en-US" dirty="0" err="1"/>
              <a:t>Nahavandi</a:t>
            </a:r>
            <a:r>
              <a:rPr lang="en-US" dirty="0"/>
              <a:t>, ”A Radon-Based Convolutional Neural Network for Medical Image Retrieval ”, International Journal of Engineering, 2018.</a:t>
            </a:r>
            <a:endParaRPr lang="en-US" dirty="0">
              <a:cs typeface="Calibri"/>
            </a:endParaRPr>
          </a:p>
          <a:p>
            <a:pPr marL="285750" indent="-285750">
              <a:buFont typeface="Arial"/>
              <a:buChar char="•"/>
            </a:pPr>
            <a:r>
              <a:rPr lang="en-US" dirty="0">
                <a:cs typeface="Calibri"/>
              </a:rPr>
              <a:t>M. </a:t>
            </a:r>
            <a:r>
              <a:rPr lang="en-US" dirty="0" err="1">
                <a:cs typeface="Calibri"/>
              </a:rPr>
              <a:t>Babaie</a:t>
            </a:r>
            <a:r>
              <a:rPr lang="en-US" dirty="0">
                <a:cs typeface="Calibri"/>
              </a:rPr>
              <a:t>, </a:t>
            </a:r>
            <a:r>
              <a:rPr lang="en-US" b="1" dirty="0">
                <a:cs typeface="Calibri"/>
              </a:rPr>
              <a:t>A. Khatami</a:t>
            </a:r>
            <a:r>
              <a:rPr lang="en-US" dirty="0">
                <a:cs typeface="Calibri"/>
              </a:rPr>
              <a:t>, Sh. </a:t>
            </a:r>
            <a:r>
              <a:rPr lang="en-US" dirty="0" err="1">
                <a:cs typeface="Calibri"/>
              </a:rPr>
              <a:t>Rahnamayan</a:t>
            </a:r>
            <a:r>
              <a:rPr lang="en-US" dirty="0">
                <a:cs typeface="Calibri"/>
              </a:rPr>
              <a:t>, Classiﬁcation and Retrieval of Digital Pathology Scans: A New Dataset, CVPR, 2017.</a:t>
            </a:r>
          </a:p>
          <a:p>
            <a:pPr marL="285750" indent="-285750">
              <a:buFont typeface="Arial"/>
              <a:buChar char="•"/>
            </a:pPr>
            <a:r>
              <a:rPr lang="en-US" b="1" dirty="0">
                <a:cs typeface="Calibri"/>
              </a:rPr>
              <a:t>A. Khatami</a:t>
            </a:r>
            <a:r>
              <a:rPr lang="en-US" dirty="0">
                <a:cs typeface="Calibri"/>
              </a:rPr>
              <a:t>, A. </a:t>
            </a:r>
            <a:r>
              <a:rPr lang="en-US" dirty="0" err="1">
                <a:cs typeface="Calibri"/>
              </a:rPr>
              <a:t>Khosravi</a:t>
            </a:r>
            <a:r>
              <a:rPr lang="en-US" dirty="0">
                <a:cs typeface="Calibri"/>
              </a:rPr>
              <a:t>, H.R. </a:t>
            </a:r>
            <a:r>
              <a:rPr lang="en-US" dirty="0" err="1">
                <a:cs typeface="Calibri"/>
              </a:rPr>
              <a:t>Tizhoosh</a:t>
            </a:r>
            <a:r>
              <a:rPr lang="en-US" dirty="0">
                <a:cs typeface="Calibri"/>
              </a:rPr>
              <a:t>, S. </a:t>
            </a:r>
            <a:r>
              <a:rPr lang="en-US" dirty="0" err="1">
                <a:cs typeface="Calibri"/>
              </a:rPr>
              <a:t>Nahavandi</a:t>
            </a:r>
            <a:r>
              <a:rPr lang="en-US" dirty="0">
                <a:cs typeface="Calibri"/>
              </a:rPr>
              <a:t>, A deep-structural Image Classiﬁcation for a Radon-based Data Retrieval, IEEE CCECE, 2017, IEEE.</a:t>
            </a:r>
          </a:p>
          <a:p>
            <a:pPr marL="285750" indent="-285750">
              <a:buFont typeface="Arial"/>
              <a:buChar char="•"/>
            </a:pPr>
            <a:r>
              <a:rPr lang="en-US" b="1" dirty="0">
                <a:cs typeface="Calibri"/>
              </a:rPr>
              <a:t>A. Khatami</a:t>
            </a:r>
            <a:r>
              <a:rPr lang="en-US" dirty="0">
                <a:cs typeface="Calibri"/>
              </a:rPr>
              <a:t>, Y. Tai, A. </a:t>
            </a:r>
            <a:r>
              <a:rPr lang="en-US" dirty="0" err="1">
                <a:cs typeface="Calibri"/>
              </a:rPr>
              <a:t>Khosravi</a:t>
            </a:r>
            <a:r>
              <a:rPr lang="en-US" dirty="0">
                <a:cs typeface="Calibri"/>
              </a:rPr>
              <a:t>, L. Wei, S. </a:t>
            </a:r>
            <a:r>
              <a:rPr lang="en-US" dirty="0" err="1">
                <a:cs typeface="Calibri"/>
              </a:rPr>
              <a:t>Nahavandi</a:t>
            </a:r>
            <a:r>
              <a:rPr lang="en-US" dirty="0">
                <a:cs typeface="Calibri"/>
              </a:rPr>
              <a:t>, A Deep-Based Model For Tactile Understanding on Data Percutaneous Needle Treatment, ICONIP, 2017.</a:t>
            </a:r>
          </a:p>
          <a:p>
            <a:pPr marL="285750" indent="-285750">
              <a:buFont typeface="Arial"/>
              <a:buChar char="•"/>
            </a:pPr>
            <a:r>
              <a:rPr lang="en-US" b="1" dirty="0">
                <a:cs typeface="Calibri"/>
              </a:rPr>
              <a:t>A. Khatami</a:t>
            </a:r>
            <a:r>
              <a:rPr lang="en-US" dirty="0">
                <a:cs typeface="Calibri"/>
              </a:rPr>
              <a:t>, S. </a:t>
            </a:r>
            <a:r>
              <a:rPr lang="en-US" dirty="0" err="1">
                <a:cs typeface="Calibri"/>
              </a:rPr>
              <a:t>Mirghasemi</a:t>
            </a:r>
            <a:r>
              <a:rPr lang="en-US" dirty="0">
                <a:cs typeface="Calibri"/>
              </a:rPr>
              <a:t>, A. </a:t>
            </a:r>
            <a:r>
              <a:rPr lang="en-US" dirty="0" err="1">
                <a:cs typeface="Calibri"/>
              </a:rPr>
              <a:t>Khosravi</a:t>
            </a:r>
            <a:r>
              <a:rPr lang="en-US" dirty="0">
                <a:cs typeface="Calibri"/>
              </a:rPr>
              <a:t>, C.P. Lim, S. </a:t>
            </a:r>
            <a:r>
              <a:rPr lang="en-US" dirty="0" err="1">
                <a:cs typeface="Calibri"/>
              </a:rPr>
              <a:t>Nahavandi</a:t>
            </a:r>
            <a:r>
              <a:rPr lang="en-US" dirty="0">
                <a:cs typeface="Calibri"/>
              </a:rPr>
              <a:t>, A Swarm Optimization-based </a:t>
            </a:r>
            <a:r>
              <a:rPr lang="en-US" dirty="0" err="1">
                <a:cs typeface="Calibri"/>
              </a:rPr>
              <a:t>Kmedoids</a:t>
            </a:r>
            <a:r>
              <a:rPr lang="en-US" dirty="0">
                <a:cs typeface="Calibri"/>
              </a:rPr>
              <a:t> Clustering Technique for Extracting </a:t>
            </a:r>
            <a:r>
              <a:rPr lang="en-US" dirty="0" err="1">
                <a:cs typeface="Calibri"/>
              </a:rPr>
              <a:t>Colour</a:t>
            </a:r>
            <a:r>
              <a:rPr lang="en-US" dirty="0">
                <a:cs typeface="Calibri"/>
              </a:rPr>
              <a:t> Features from Melanoma Skin Cancer Images, ICONIP, 2017</a:t>
            </a:r>
          </a:p>
          <a:p>
            <a:pPr marL="285750" indent="-285750">
              <a:buFont typeface="Arial"/>
              <a:buChar char="•"/>
            </a:pPr>
            <a:r>
              <a:rPr lang="en-US" b="1" dirty="0">
                <a:cs typeface="Calibri"/>
              </a:rPr>
              <a:t>A. Khatami</a:t>
            </a:r>
            <a:r>
              <a:rPr lang="en-US" dirty="0">
                <a:cs typeface="Calibri"/>
              </a:rPr>
              <a:t>, Y. Tai, A. </a:t>
            </a:r>
            <a:r>
              <a:rPr lang="en-US" dirty="0" err="1">
                <a:cs typeface="Calibri"/>
              </a:rPr>
              <a:t>Khosravi</a:t>
            </a:r>
            <a:r>
              <a:rPr lang="en-US" dirty="0">
                <a:cs typeface="Calibri"/>
              </a:rPr>
              <a:t>, L. Wei, S. </a:t>
            </a:r>
            <a:r>
              <a:rPr lang="en-US" dirty="0" err="1">
                <a:cs typeface="Calibri"/>
              </a:rPr>
              <a:t>Nahavandi</a:t>
            </a:r>
            <a:r>
              <a:rPr lang="en-US" dirty="0">
                <a:cs typeface="Calibri"/>
              </a:rPr>
              <a:t>, A Haptics Feedback Based-LSTM Predictive Model for Pericardiocentesis Therapy, ICONIP, 2017.</a:t>
            </a:r>
          </a:p>
          <a:p>
            <a:pPr marL="285750" indent="-285750">
              <a:buFont typeface="Arial"/>
              <a:buChar char="•"/>
            </a:pPr>
            <a:endParaRPr lang="en-US" dirty="0">
              <a:cs typeface="Calibri"/>
            </a:endParaRPr>
          </a:p>
          <a:p>
            <a:endParaRPr lang="en-US" dirty="0">
              <a:cs typeface="Calibri"/>
            </a:endParaRPr>
          </a:p>
        </p:txBody>
      </p:sp>
    </p:spTree>
    <p:extLst>
      <p:ext uri="{BB962C8B-B14F-4D97-AF65-F5344CB8AC3E}">
        <p14:creationId xmlns:p14="http://schemas.microsoft.com/office/powerpoint/2010/main" val="3668986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606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57D90-F386-47BB-B851-D6B2197CF6E6}"/>
              </a:ext>
            </a:extLst>
          </p:cNvPr>
          <p:cNvSpPr>
            <a:spLocks noGrp="1"/>
          </p:cNvSpPr>
          <p:nvPr>
            <p:ph type="ctrTitle"/>
          </p:nvPr>
        </p:nvSpPr>
        <p:spPr>
          <a:xfrm>
            <a:off x="3247631" y="428311"/>
            <a:ext cx="6150893" cy="492443"/>
          </a:xfrm>
        </p:spPr>
        <p:txBody>
          <a:bodyPr wrap="square" lIns="0" tIns="0" rIns="0" bIns="0" anchor="t">
            <a:normAutofit/>
          </a:bodyPr>
          <a:lstStyle/>
          <a:p>
            <a:r>
              <a:rPr lang="en-US">
                <a:latin typeface="Source Sans Pro"/>
                <a:ea typeface="Source Sans Pro"/>
              </a:rPr>
              <a:t>Amin Khatami</a:t>
            </a:r>
            <a:endParaRPr lang="en-US"/>
          </a:p>
        </p:txBody>
      </p:sp>
      <p:sp>
        <p:nvSpPr>
          <p:cNvPr id="3" name="Subtitle 2">
            <a:extLst>
              <a:ext uri="{FF2B5EF4-FFF2-40B4-BE49-F238E27FC236}">
                <a16:creationId xmlns:a16="http://schemas.microsoft.com/office/drawing/2014/main" id="{77CD05C4-1FBB-4F82-BF76-7D65B2ED30C7}"/>
              </a:ext>
            </a:extLst>
          </p:cNvPr>
          <p:cNvSpPr>
            <a:spLocks noGrp="1"/>
          </p:cNvSpPr>
          <p:nvPr>
            <p:ph type="subTitle" idx="4"/>
          </p:nvPr>
        </p:nvSpPr>
        <p:spPr>
          <a:xfrm>
            <a:off x="3267588" y="981479"/>
            <a:ext cx="6130936" cy="276999"/>
          </a:xfrm>
        </p:spPr>
        <p:txBody>
          <a:bodyPr wrap="square" lIns="0" tIns="0" rIns="0" bIns="0" anchor="t">
            <a:normAutofit/>
          </a:bodyPr>
          <a:lstStyle/>
          <a:p>
            <a:r>
              <a:rPr lang="en-US" dirty="0">
                <a:latin typeface="Source Sans Pro"/>
                <a:ea typeface="Source Sans Pro"/>
              </a:rPr>
              <a:t>Senior Data Scientist</a:t>
            </a:r>
            <a:endParaRPr lang="en-US" dirty="0"/>
          </a:p>
        </p:txBody>
      </p:sp>
      <p:sp>
        <p:nvSpPr>
          <p:cNvPr id="4" name="Text Placeholder 3">
            <a:extLst>
              <a:ext uri="{FF2B5EF4-FFF2-40B4-BE49-F238E27FC236}">
                <a16:creationId xmlns:a16="http://schemas.microsoft.com/office/drawing/2014/main" id="{8B455B23-3A42-4CC0-B019-1CF6EB999E1D}"/>
              </a:ext>
            </a:extLst>
          </p:cNvPr>
          <p:cNvSpPr>
            <a:spLocks noGrp="1"/>
          </p:cNvSpPr>
          <p:nvPr>
            <p:ph type="body" sz="quarter" idx="10"/>
          </p:nvPr>
        </p:nvSpPr>
        <p:spPr>
          <a:xfrm>
            <a:off x="3267589" y="1404409"/>
            <a:ext cx="6130936" cy="3431438"/>
          </a:xfrm>
        </p:spPr>
        <p:txBody>
          <a:bodyPr anchor="t">
            <a:normAutofit fontScale="92500" lnSpcReduction="20000"/>
          </a:bodyPr>
          <a:lstStyle/>
          <a:p>
            <a:pPr marL="285750" indent="-285750" algn="l">
              <a:buFont typeface="Arial"/>
              <a:buChar char="•"/>
            </a:pPr>
            <a:r>
              <a:rPr lang="en-US" dirty="0">
                <a:latin typeface="Source Sans Pro"/>
                <a:ea typeface="Source Sans Pro"/>
              </a:rPr>
              <a:t>Honorary Affiliate at Deakin University</a:t>
            </a:r>
            <a:endParaRPr lang="en-US" dirty="0">
              <a:ea typeface="Source Sans Pro" panose="020B0503030403020204" pitchFamily="34" charset="77"/>
            </a:endParaRPr>
          </a:p>
          <a:p>
            <a:pPr marL="285750" indent="-285750" algn="l">
              <a:buFont typeface="Arial"/>
              <a:buChar char="•"/>
            </a:pPr>
            <a:endParaRPr lang="en-US" dirty="0">
              <a:ea typeface="Source Sans Pro"/>
            </a:endParaRPr>
          </a:p>
          <a:p>
            <a:pPr marL="285750" indent="-285750" algn="l">
              <a:buFont typeface="Arial"/>
              <a:buChar char="•"/>
            </a:pPr>
            <a:r>
              <a:rPr lang="en-US" dirty="0">
                <a:latin typeface="Source Sans Pro"/>
                <a:ea typeface="Source Sans Pro"/>
              </a:rPr>
              <a:t>15+ years of Data Science and Mathematical Modelling</a:t>
            </a:r>
          </a:p>
          <a:p>
            <a:pPr marL="285750" indent="-285750" algn="l">
              <a:buFont typeface="Arial"/>
              <a:buChar char="•"/>
            </a:pPr>
            <a:endParaRPr lang="en-US" dirty="0">
              <a:ea typeface="Source Sans Pro"/>
            </a:endParaRPr>
          </a:p>
          <a:p>
            <a:pPr marL="285750" indent="-285750" algn="l">
              <a:buFont typeface="Arial"/>
              <a:buChar char="•"/>
            </a:pPr>
            <a:r>
              <a:rPr lang="en-US" dirty="0">
                <a:latin typeface="Source Sans Pro"/>
                <a:ea typeface="Source Sans Pro"/>
                <a:hlinkClick r:id="rId3"/>
              </a:rPr>
              <a:t>https://www.linkedin.com/in/amin-khatami/</a:t>
            </a:r>
          </a:p>
          <a:p>
            <a:pPr marL="285750" indent="-285750" algn="l">
              <a:buFont typeface="Arial"/>
              <a:buChar char="•"/>
            </a:pPr>
            <a:endParaRPr lang="en-US" dirty="0">
              <a:ea typeface="Source Sans Pro"/>
            </a:endParaRPr>
          </a:p>
          <a:p>
            <a:pPr marL="285750" indent="-285750" algn="l">
              <a:buFont typeface="Arial"/>
              <a:buChar char="•"/>
            </a:pPr>
            <a:endParaRPr lang="en-US" dirty="0">
              <a:ea typeface="Source Sans Pro"/>
            </a:endParaRPr>
          </a:p>
          <a:p>
            <a:pPr marL="285750" indent="-285750" algn="l">
              <a:buFont typeface="Arial"/>
              <a:buChar char="•"/>
            </a:pPr>
            <a:r>
              <a:rPr lang="en-US" dirty="0">
                <a:latin typeface="Source Sans Pro"/>
                <a:ea typeface="Source Sans Pro"/>
              </a:rPr>
              <a:t>PhD in Deep Learning, Computer Vision</a:t>
            </a:r>
          </a:p>
          <a:p>
            <a:pPr marL="285750" indent="-285750" algn="l">
              <a:buFont typeface="Arial"/>
              <a:buChar char="•"/>
            </a:pPr>
            <a:endParaRPr lang="en-US" dirty="0">
              <a:ea typeface="Source Sans Pro"/>
            </a:endParaRPr>
          </a:p>
          <a:p>
            <a:pPr marL="285750" indent="-285750" algn="l">
              <a:buFont typeface="Arial"/>
              <a:buChar char="•"/>
            </a:pPr>
            <a:r>
              <a:rPr lang="en-US" dirty="0" err="1">
                <a:latin typeface="Source Sans Pro"/>
                <a:ea typeface="Source Sans Pro"/>
              </a:rPr>
              <a:t>B@Msc</a:t>
            </a:r>
            <a:r>
              <a:rPr lang="en-US" dirty="0">
                <a:latin typeface="Source Sans Pro"/>
                <a:ea typeface="Source Sans Pro"/>
              </a:rPr>
              <a:t> in Applied Mathematics, Stochastic </a:t>
            </a:r>
            <a:r>
              <a:rPr lang="en-US" dirty="0" err="1">
                <a:latin typeface="Source Sans Pro"/>
                <a:ea typeface="Source Sans Pro"/>
              </a:rPr>
              <a:t>Optimisation</a:t>
            </a:r>
            <a:endParaRPr lang="en-US" dirty="0">
              <a:ea typeface="Source Sans Pro"/>
            </a:endParaRPr>
          </a:p>
          <a:p>
            <a:pPr marL="285750" indent="-285750" algn="l">
              <a:buFont typeface="Arial"/>
              <a:buChar char="•"/>
            </a:pPr>
            <a:endParaRPr lang="en-US" dirty="0">
              <a:ea typeface="Source Sans Pro"/>
            </a:endParaRPr>
          </a:p>
          <a:p>
            <a:pPr marL="285750" indent="-285750">
              <a:buFont typeface="Arial"/>
              <a:buChar char="•"/>
            </a:pPr>
            <a:r>
              <a:rPr lang="en-US" b="1" dirty="0">
                <a:latin typeface="Source Sans Pro"/>
                <a:ea typeface="Source Sans Pro"/>
              </a:rPr>
              <a:t>PhD thesis</a:t>
            </a:r>
            <a:r>
              <a:rPr lang="en-US" dirty="0">
                <a:latin typeface="Source Sans Pro"/>
                <a:ea typeface="Source Sans Pro"/>
              </a:rPr>
              <a:t>: Deep Neural Network </a:t>
            </a:r>
            <a:r>
              <a:rPr lang="en-US" dirty="0" err="1">
                <a:latin typeface="Source Sans Pro"/>
                <a:ea typeface="Source Sans Pro"/>
              </a:rPr>
              <a:t>Generalisation</a:t>
            </a:r>
            <a:r>
              <a:rPr lang="en-US" dirty="0">
                <a:latin typeface="Source Sans Pro"/>
                <a:ea typeface="Source Sans Pro"/>
              </a:rPr>
              <a:t> in Small Datasets</a:t>
            </a:r>
          </a:p>
          <a:p>
            <a:pPr marL="285750" indent="-285750">
              <a:buFont typeface="Arial"/>
              <a:buChar char="•"/>
            </a:pPr>
            <a:endParaRPr lang="en-US" dirty="0">
              <a:latin typeface="Source Sans Pro"/>
              <a:ea typeface="Source Sans Pro"/>
            </a:endParaRPr>
          </a:p>
          <a:p>
            <a:pPr marL="285750" indent="-285750">
              <a:buFont typeface="Arial"/>
              <a:buChar char="•"/>
            </a:pPr>
            <a:r>
              <a:rPr lang="en-US" b="1" dirty="0" err="1">
                <a:latin typeface="Source Sans Pro"/>
                <a:ea typeface="Source Sans Pro"/>
              </a:rPr>
              <a:t>Msc</a:t>
            </a:r>
            <a:r>
              <a:rPr lang="en-US" b="1" dirty="0">
                <a:latin typeface="Source Sans Pro"/>
                <a:ea typeface="Source Sans Pro"/>
              </a:rPr>
              <a:t> thesis</a:t>
            </a:r>
            <a:r>
              <a:rPr lang="en-US" dirty="0">
                <a:latin typeface="Source Sans Pro"/>
                <a:ea typeface="Source Sans Pro"/>
              </a:rPr>
              <a:t>: Neural Network </a:t>
            </a:r>
            <a:r>
              <a:rPr lang="en-US" dirty="0" err="1">
                <a:latin typeface="Source Sans Pro"/>
                <a:ea typeface="Source Sans Pro"/>
              </a:rPr>
              <a:t>Evalutionary</a:t>
            </a:r>
            <a:r>
              <a:rPr lang="en-US" dirty="0">
                <a:latin typeface="Source Sans Pro"/>
                <a:ea typeface="Source Sans Pro"/>
              </a:rPr>
              <a:t> Based Solutions for Dynamic Stochastic </a:t>
            </a:r>
            <a:r>
              <a:rPr lang="en-US" dirty="0" err="1">
                <a:latin typeface="Source Sans Pro"/>
                <a:ea typeface="Source Sans Pro"/>
              </a:rPr>
              <a:t>Optimisation</a:t>
            </a:r>
            <a:r>
              <a:rPr lang="en-US" dirty="0">
                <a:latin typeface="Source Sans Pro"/>
                <a:ea typeface="Source Sans Pro"/>
              </a:rPr>
              <a:t>: New Approach  </a:t>
            </a:r>
          </a:p>
        </p:txBody>
      </p:sp>
      <p:pic>
        <p:nvPicPr>
          <p:cNvPr id="5" name="Picture 5" descr="A person posing for the camera&#10;&#10;Description generated with very high confidence">
            <a:extLst>
              <a:ext uri="{FF2B5EF4-FFF2-40B4-BE49-F238E27FC236}">
                <a16:creationId xmlns:a16="http://schemas.microsoft.com/office/drawing/2014/main" id="{5C5D4879-4AEF-4B4F-BF4D-0911EFFFA367}"/>
              </a:ext>
            </a:extLst>
          </p:cNvPr>
          <p:cNvPicPr>
            <a:picLocks noChangeAspect="1"/>
          </p:cNvPicPr>
          <p:nvPr/>
        </p:nvPicPr>
        <p:blipFill>
          <a:blip r:embed="rId4"/>
          <a:stretch>
            <a:fillRect/>
          </a:stretch>
        </p:blipFill>
        <p:spPr>
          <a:xfrm>
            <a:off x="9791700" y="723900"/>
            <a:ext cx="2082800" cy="2082800"/>
          </a:xfrm>
          <a:prstGeom prst="rect">
            <a:avLst/>
          </a:prstGeom>
        </p:spPr>
      </p:pic>
    </p:spTree>
    <p:extLst>
      <p:ext uri="{BB962C8B-B14F-4D97-AF65-F5344CB8AC3E}">
        <p14:creationId xmlns:p14="http://schemas.microsoft.com/office/powerpoint/2010/main" val="2536039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310F-1E98-472B-8608-DEF730145205}"/>
              </a:ext>
            </a:extLst>
          </p:cNvPr>
          <p:cNvSpPr>
            <a:spLocks noGrp="1"/>
          </p:cNvSpPr>
          <p:nvPr>
            <p:ph type="ctrTitle"/>
          </p:nvPr>
        </p:nvSpPr>
        <p:spPr/>
        <p:txBody>
          <a:bodyPr/>
          <a:lstStyle/>
          <a:p>
            <a:r>
              <a:rPr lang="en-US" dirty="0"/>
              <a:t>Agenda</a:t>
            </a:r>
            <a:endParaRPr lang="en-AU" dirty="0"/>
          </a:p>
        </p:txBody>
      </p:sp>
      <p:sp>
        <p:nvSpPr>
          <p:cNvPr id="3" name="Subtitle 2">
            <a:extLst>
              <a:ext uri="{FF2B5EF4-FFF2-40B4-BE49-F238E27FC236}">
                <a16:creationId xmlns:a16="http://schemas.microsoft.com/office/drawing/2014/main" id="{0B7FF1CE-907F-4FF7-A23E-9C4A7CDE6B15}"/>
              </a:ext>
            </a:extLst>
          </p:cNvPr>
          <p:cNvSpPr>
            <a:spLocks noGrp="1"/>
          </p:cNvSpPr>
          <p:nvPr>
            <p:ph type="subTitle" idx="4"/>
          </p:nvPr>
        </p:nvSpPr>
        <p:spPr/>
        <p:txBody>
          <a:bodyPr/>
          <a:lstStyle/>
          <a:p>
            <a:r>
              <a:rPr lang="en-US" dirty="0"/>
              <a:t>AI on the Healthcare Industry and Future Perspective</a:t>
            </a:r>
            <a:endParaRPr lang="en-AU" dirty="0"/>
          </a:p>
        </p:txBody>
      </p:sp>
      <p:sp>
        <p:nvSpPr>
          <p:cNvPr id="4" name="Text Placeholder 3">
            <a:extLst>
              <a:ext uri="{FF2B5EF4-FFF2-40B4-BE49-F238E27FC236}">
                <a16:creationId xmlns:a16="http://schemas.microsoft.com/office/drawing/2014/main" id="{FC816C78-FC33-47DC-B308-686FB9F1CF74}"/>
              </a:ext>
            </a:extLst>
          </p:cNvPr>
          <p:cNvSpPr>
            <a:spLocks noGrp="1"/>
          </p:cNvSpPr>
          <p:nvPr>
            <p:ph type="body" sz="quarter" idx="10"/>
          </p:nvPr>
        </p:nvSpPr>
        <p:spPr/>
        <p:txBody>
          <a:bodyPr/>
          <a:lstStyle/>
          <a:p>
            <a:pPr marL="285750" indent="-285750">
              <a:buFont typeface="Arial" panose="020B0604020202020204" pitchFamily="34" charset="0"/>
              <a:buChar char="•"/>
            </a:pPr>
            <a:r>
              <a:rPr lang="en-US" dirty="0"/>
              <a:t>Deep Learning Framework Comparison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 cases in Healthcare domain</a:t>
            </a:r>
          </a:p>
          <a:p>
            <a:pPr marL="742950" lvl="1" indent="-285750">
              <a:buFont typeface="Arial" panose="020B0604020202020204" pitchFamily="34" charset="0"/>
              <a:buChar char="•"/>
            </a:pPr>
            <a:r>
              <a:rPr lang="en-US" dirty="0"/>
              <a:t>Challenges</a:t>
            </a:r>
          </a:p>
          <a:p>
            <a:pPr marL="742950" lvl="1" indent="-285750">
              <a:buFont typeface="Arial" panose="020B0604020202020204" pitchFamily="34" charset="0"/>
              <a:buChar char="•"/>
            </a:pPr>
            <a:r>
              <a:rPr lang="en-US" dirty="0"/>
              <a:t>Segmentation, Classification, and Retrieval information</a:t>
            </a:r>
          </a:p>
          <a:p>
            <a:pPr marL="742950" lvl="1" indent="-285750">
              <a:buFont typeface="Arial" panose="020B0604020202020204" pitchFamily="34" charset="0"/>
              <a:buChar char="•"/>
            </a:pPr>
            <a:r>
              <a:rPr lang="en-US" dirty="0"/>
              <a:t>Robotics and Surgical Automation</a:t>
            </a:r>
          </a:p>
          <a:p>
            <a:pPr marL="742950" lvl="1" indent="-285750">
              <a:buFont typeface="Arial" panose="020B0604020202020204" pitchFamily="34" charset="0"/>
              <a:buChar char="•"/>
            </a:pPr>
            <a:r>
              <a:rPr lang="en-US" dirty="0"/>
              <a:t>Signal Processing and EEG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Image Search based on</a:t>
            </a:r>
          </a:p>
          <a:p>
            <a:pPr marL="742950" lvl="1" indent="-285750">
              <a:buFont typeface="Arial" panose="020B0604020202020204" pitchFamily="34" charset="0"/>
              <a:buChar char="•"/>
            </a:pPr>
            <a:r>
              <a:rPr lang="en-US" dirty="0"/>
              <a:t>Deep Features</a:t>
            </a:r>
          </a:p>
          <a:p>
            <a:pPr marL="742950" lvl="1" indent="-285750">
              <a:buFont typeface="Arial" panose="020B0604020202020204" pitchFamily="34" charset="0"/>
              <a:buChar char="•"/>
            </a:pPr>
            <a:r>
              <a:rPr lang="en-US" dirty="0"/>
              <a:t>Similarity Descriptive Features</a:t>
            </a:r>
          </a:p>
          <a:p>
            <a:pPr marL="742950" lvl="1" indent="-285750">
              <a:buFont typeface="Arial" panose="020B0604020202020204" pitchFamily="34" charset="0"/>
              <a:buChar char="•"/>
            </a:pPr>
            <a:r>
              <a:rPr lang="en-US" dirty="0"/>
              <a:t>Extend the proposed approach to general domain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AU" dirty="0"/>
          </a:p>
        </p:txBody>
      </p:sp>
    </p:spTree>
    <p:extLst>
      <p:ext uri="{BB962C8B-B14F-4D97-AF65-F5344CB8AC3E}">
        <p14:creationId xmlns:p14="http://schemas.microsoft.com/office/powerpoint/2010/main" val="2711387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A3BFED7C-CE86-4B86-9C21-6FE1815A63FB}"/>
              </a:ext>
            </a:extLst>
          </p:cNvPr>
          <p:cNvSpPr>
            <a:spLocks noGrp="1"/>
          </p:cNvSpPr>
          <p:nvPr>
            <p:ph type="ctrTitle"/>
          </p:nvPr>
        </p:nvSpPr>
        <p:spPr>
          <a:xfrm>
            <a:off x="545612" y="193890"/>
            <a:ext cx="11436491" cy="492443"/>
          </a:xfrm>
        </p:spPr>
        <p:txBody>
          <a:bodyPr>
            <a:normAutofit/>
          </a:bodyPr>
          <a:lstStyle/>
          <a:p>
            <a:r>
              <a:rPr lang="en-AU" sz="2400" dirty="0"/>
              <a:t>Deep Learning Frameworks Comparison</a:t>
            </a:r>
            <a:endParaRPr lang="en-US" sz="2400" dirty="0"/>
          </a:p>
        </p:txBody>
      </p:sp>
      <p:cxnSp>
        <p:nvCxnSpPr>
          <p:cNvPr id="29" name="Straight Connector 28">
            <a:extLst>
              <a:ext uri="{FF2B5EF4-FFF2-40B4-BE49-F238E27FC236}">
                <a16:creationId xmlns:a16="http://schemas.microsoft.com/office/drawing/2014/main" id="{59CED419-635C-4280-9F76-10E3EC0B5164}"/>
              </a:ext>
            </a:extLst>
          </p:cNvPr>
          <p:cNvCxnSpPr>
            <a:cxnSpLocks/>
          </p:cNvCxnSpPr>
          <p:nvPr/>
        </p:nvCxnSpPr>
        <p:spPr>
          <a:xfrm>
            <a:off x="359229" y="644843"/>
            <a:ext cx="11447652" cy="1624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8A5890C-A6FB-4DBE-9AB4-729A6FFC6D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6707" y="3242843"/>
            <a:ext cx="3725327" cy="1018256"/>
          </a:xfrm>
          <a:prstGeom prst="rect">
            <a:avLst/>
          </a:prstGeom>
        </p:spPr>
      </p:pic>
      <p:pic>
        <p:nvPicPr>
          <p:cNvPr id="5" name="Picture 4">
            <a:extLst>
              <a:ext uri="{FF2B5EF4-FFF2-40B4-BE49-F238E27FC236}">
                <a16:creationId xmlns:a16="http://schemas.microsoft.com/office/drawing/2014/main" id="{2C4F46D7-D63F-4C99-8323-553512FFD6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6136" y="2049408"/>
            <a:ext cx="2160926" cy="914400"/>
          </a:xfrm>
          <a:prstGeom prst="rect">
            <a:avLst/>
          </a:prstGeom>
        </p:spPr>
      </p:pic>
      <p:pic>
        <p:nvPicPr>
          <p:cNvPr id="7" name="Picture 6">
            <a:extLst>
              <a:ext uri="{FF2B5EF4-FFF2-40B4-BE49-F238E27FC236}">
                <a16:creationId xmlns:a16="http://schemas.microsoft.com/office/drawing/2014/main" id="{F995FE9E-F5FC-4780-AB00-EF2F6F99444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27679" y="3246608"/>
            <a:ext cx="2961463" cy="914400"/>
          </a:xfrm>
          <a:prstGeom prst="rect">
            <a:avLst/>
          </a:prstGeom>
        </p:spPr>
      </p:pic>
      <p:pic>
        <p:nvPicPr>
          <p:cNvPr id="9" name="Picture 8">
            <a:extLst>
              <a:ext uri="{FF2B5EF4-FFF2-40B4-BE49-F238E27FC236}">
                <a16:creationId xmlns:a16="http://schemas.microsoft.com/office/drawing/2014/main" id="{F5355F89-D6CE-4018-828E-9ADA6946AD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8444" y="998555"/>
            <a:ext cx="2883275" cy="678125"/>
          </a:xfrm>
          <a:prstGeom prst="rect">
            <a:avLst/>
          </a:prstGeom>
        </p:spPr>
      </p:pic>
      <p:pic>
        <p:nvPicPr>
          <p:cNvPr id="11" name="Picture 10">
            <a:extLst>
              <a:ext uri="{FF2B5EF4-FFF2-40B4-BE49-F238E27FC236}">
                <a16:creationId xmlns:a16="http://schemas.microsoft.com/office/drawing/2014/main" id="{21F3DCF0-0461-432D-AAD2-FFA75202F9E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9515" y="2649787"/>
            <a:ext cx="2419560" cy="1234547"/>
          </a:xfrm>
          <a:prstGeom prst="rect">
            <a:avLst/>
          </a:prstGeom>
        </p:spPr>
      </p:pic>
      <p:pic>
        <p:nvPicPr>
          <p:cNvPr id="13" name="Picture 12">
            <a:extLst>
              <a:ext uri="{FF2B5EF4-FFF2-40B4-BE49-F238E27FC236}">
                <a16:creationId xmlns:a16="http://schemas.microsoft.com/office/drawing/2014/main" id="{CB80318B-5A32-4CB6-BB41-926C8D2D59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9229" y="4161008"/>
            <a:ext cx="3791279" cy="1463167"/>
          </a:xfrm>
          <a:prstGeom prst="rect">
            <a:avLst/>
          </a:prstGeom>
        </p:spPr>
      </p:pic>
      <p:pic>
        <p:nvPicPr>
          <p:cNvPr id="15" name="Picture 14">
            <a:extLst>
              <a:ext uri="{FF2B5EF4-FFF2-40B4-BE49-F238E27FC236}">
                <a16:creationId xmlns:a16="http://schemas.microsoft.com/office/drawing/2014/main" id="{724C2818-3F69-4695-938B-C809ED856C9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80282" y="1841948"/>
            <a:ext cx="2910738" cy="914400"/>
          </a:xfrm>
          <a:prstGeom prst="rect">
            <a:avLst/>
          </a:prstGeom>
        </p:spPr>
      </p:pic>
      <p:pic>
        <p:nvPicPr>
          <p:cNvPr id="17" name="Picture 16">
            <a:extLst>
              <a:ext uri="{FF2B5EF4-FFF2-40B4-BE49-F238E27FC236}">
                <a16:creationId xmlns:a16="http://schemas.microsoft.com/office/drawing/2014/main" id="{3302F3C9-AB95-400E-99FD-5A4637FB763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314" y="906389"/>
            <a:ext cx="3073078" cy="914400"/>
          </a:xfrm>
          <a:prstGeom prst="rect">
            <a:avLst/>
          </a:prstGeom>
        </p:spPr>
      </p:pic>
      <p:pic>
        <p:nvPicPr>
          <p:cNvPr id="19" name="Picture 18">
            <a:extLst>
              <a:ext uri="{FF2B5EF4-FFF2-40B4-BE49-F238E27FC236}">
                <a16:creationId xmlns:a16="http://schemas.microsoft.com/office/drawing/2014/main" id="{162B89CC-386D-4925-ADFF-B0BC79F9BA5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97506" y="4709775"/>
            <a:ext cx="3393514" cy="914400"/>
          </a:xfrm>
          <a:prstGeom prst="rect">
            <a:avLst/>
          </a:prstGeom>
        </p:spPr>
      </p:pic>
      <p:pic>
        <p:nvPicPr>
          <p:cNvPr id="21" name="Picture 20">
            <a:extLst>
              <a:ext uri="{FF2B5EF4-FFF2-40B4-BE49-F238E27FC236}">
                <a16:creationId xmlns:a16="http://schemas.microsoft.com/office/drawing/2014/main" id="{762856C4-4B81-47D8-99FF-F96C0BBB83A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16295" y="745773"/>
            <a:ext cx="5117845" cy="1244195"/>
          </a:xfrm>
          <a:prstGeom prst="rect">
            <a:avLst/>
          </a:prstGeom>
        </p:spPr>
      </p:pic>
    </p:spTree>
    <p:extLst>
      <p:ext uri="{BB962C8B-B14F-4D97-AF65-F5344CB8AC3E}">
        <p14:creationId xmlns:p14="http://schemas.microsoft.com/office/powerpoint/2010/main" val="4065004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A3BFED7C-CE86-4B86-9C21-6FE1815A63FB}"/>
              </a:ext>
            </a:extLst>
          </p:cNvPr>
          <p:cNvSpPr>
            <a:spLocks noGrp="1"/>
          </p:cNvSpPr>
          <p:nvPr>
            <p:ph type="ctrTitle"/>
          </p:nvPr>
        </p:nvSpPr>
        <p:spPr>
          <a:xfrm>
            <a:off x="545612" y="193890"/>
            <a:ext cx="11436491" cy="492443"/>
          </a:xfrm>
        </p:spPr>
        <p:txBody>
          <a:bodyPr>
            <a:normAutofit/>
          </a:bodyPr>
          <a:lstStyle/>
          <a:p>
            <a:r>
              <a:rPr lang="en-AU" sz="2400" dirty="0"/>
              <a:t>Deep Learning Frameworks Comparison</a:t>
            </a:r>
            <a:endParaRPr lang="en-US" sz="2400" dirty="0"/>
          </a:p>
        </p:txBody>
      </p:sp>
      <p:cxnSp>
        <p:nvCxnSpPr>
          <p:cNvPr id="29" name="Straight Connector 28">
            <a:extLst>
              <a:ext uri="{FF2B5EF4-FFF2-40B4-BE49-F238E27FC236}">
                <a16:creationId xmlns:a16="http://schemas.microsoft.com/office/drawing/2014/main" id="{59CED419-635C-4280-9F76-10E3EC0B5164}"/>
              </a:ext>
            </a:extLst>
          </p:cNvPr>
          <p:cNvCxnSpPr>
            <a:cxnSpLocks/>
          </p:cNvCxnSpPr>
          <p:nvPr/>
        </p:nvCxnSpPr>
        <p:spPr>
          <a:xfrm>
            <a:off x="359229" y="644843"/>
            <a:ext cx="11519883"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85446E0-C2B9-4BE1-A30C-1F788893AB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552" y="992206"/>
            <a:ext cx="2880455" cy="700265"/>
          </a:xfrm>
          <a:prstGeom prst="rect">
            <a:avLst/>
          </a:prstGeom>
        </p:spPr>
      </p:pic>
      <p:pic>
        <p:nvPicPr>
          <p:cNvPr id="11" name="Picture 10">
            <a:extLst>
              <a:ext uri="{FF2B5EF4-FFF2-40B4-BE49-F238E27FC236}">
                <a16:creationId xmlns:a16="http://schemas.microsoft.com/office/drawing/2014/main" id="{263789F5-CB6B-4EF0-9CEE-CAA332BF91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960" y="3400492"/>
            <a:ext cx="902262" cy="914400"/>
          </a:xfrm>
          <a:prstGeom prst="rect">
            <a:avLst/>
          </a:prstGeom>
        </p:spPr>
      </p:pic>
      <p:pic>
        <p:nvPicPr>
          <p:cNvPr id="13" name="Picture 12">
            <a:extLst>
              <a:ext uri="{FF2B5EF4-FFF2-40B4-BE49-F238E27FC236}">
                <a16:creationId xmlns:a16="http://schemas.microsoft.com/office/drawing/2014/main" id="{ECA47449-E9CB-4747-B671-CA9851910A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9179" y="3307250"/>
            <a:ext cx="902262" cy="914400"/>
          </a:xfrm>
          <a:prstGeom prst="rect">
            <a:avLst/>
          </a:prstGeom>
        </p:spPr>
      </p:pic>
      <p:pic>
        <p:nvPicPr>
          <p:cNvPr id="15" name="Picture 14">
            <a:extLst>
              <a:ext uri="{FF2B5EF4-FFF2-40B4-BE49-F238E27FC236}">
                <a16:creationId xmlns:a16="http://schemas.microsoft.com/office/drawing/2014/main" id="{5ED40DCB-4839-4C54-B0E3-F8B365C70A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069" y="4499250"/>
            <a:ext cx="902262" cy="914400"/>
          </a:xfrm>
          <a:prstGeom prst="rect">
            <a:avLst/>
          </a:prstGeom>
        </p:spPr>
      </p:pic>
      <p:pic>
        <p:nvPicPr>
          <p:cNvPr id="17" name="Picture 16">
            <a:extLst>
              <a:ext uri="{FF2B5EF4-FFF2-40B4-BE49-F238E27FC236}">
                <a16:creationId xmlns:a16="http://schemas.microsoft.com/office/drawing/2014/main" id="{D9543FA1-FBE5-4E0B-8790-55010190787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3926" y="2245644"/>
            <a:ext cx="935405" cy="914400"/>
          </a:xfrm>
          <a:prstGeom prst="rect">
            <a:avLst/>
          </a:prstGeom>
        </p:spPr>
      </p:pic>
      <p:pic>
        <p:nvPicPr>
          <p:cNvPr id="19" name="Picture 18">
            <a:extLst>
              <a:ext uri="{FF2B5EF4-FFF2-40B4-BE49-F238E27FC236}">
                <a16:creationId xmlns:a16="http://schemas.microsoft.com/office/drawing/2014/main" id="{050806A2-D962-4753-B2D4-9BCC6429469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69109" y="2298893"/>
            <a:ext cx="912142" cy="914400"/>
          </a:xfrm>
          <a:prstGeom prst="rect">
            <a:avLst/>
          </a:prstGeom>
        </p:spPr>
      </p:pic>
      <p:pic>
        <p:nvPicPr>
          <p:cNvPr id="21" name="Picture 20">
            <a:extLst>
              <a:ext uri="{FF2B5EF4-FFF2-40B4-BE49-F238E27FC236}">
                <a16:creationId xmlns:a16="http://schemas.microsoft.com/office/drawing/2014/main" id="{B3BD13EA-5895-43E5-BBBD-DA895ACC66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32746" y="1617161"/>
            <a:ext cx="4066719" cy="2192839"/>
          </a:xfrm>
          <a:prstGeom prst="rect">
            <a:avLst/>
          </a:prstGeom>
        </p:spPr>
      </p:pic>
      <p:cxnSp>
        <p:nvCxnSpPr>
          <p:cNvPr id="24" name="Straight Connector 23">
            <a:extLst>
              <a:ext uri="{FF2B5EF4-FFF2-40B4-BE49-F238E27FC236}">
                <a16:creationId xmlns:a16="http://schemas.microsoft.com/office/drawing/2014/main" id="{197D5FA3-9AD8-424C-9B3C-4874939D1C56}"/>
              </a:ext>
            </a:extLst>
          </p:cNvPr>
          <p:cNvCxnSpPr>
            <a:cxnSpLocks/>
          </p:cNvCxnSpPr>
          <p:nvPr/>
        </p:nvCxnSpPr>
        <p:spPr>
          <a:xfrm flipV="1">
            <a:off x="3257007" y="1084391"/>
            <a:ext cx="17739" cy="4108095"/>
          </a:xfrm>
          <a:prstGeom prst="line">
            <a:avLst/>
          </a:prstGeom>
          <a:ln w="34925">
            <a:prstDash val="dash"/>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B8A18CF4-C668-44E0-A542-F1CE3759B7D1}"/>
              </a:ext>
            </a:extLst>
          </p:cNvPr>
          <p:cNvSpPr/>
          <p:nvPr/>
        </p:nvSpPr>
        <p:spPr>
          <a:xfrm>
            <a:off x="3432746" y="1137286"/>
            <a:ext cx="4199643" cy="369332"/>
          </a:xfrm>
          <a:prstGeom prst="rect">
            <a:avLst/>
          </a:prstGeom>
        </p:spPr>
        <p:txBody>
          <a:bodyPr wrap="square">
            <a:spAutoFit/>
          </a:bodyPr>
          <a:lstStyle/>
          <a:p>
            <a:r>
              <a:rPr lang="en-US" b="1" dirty="0">
                <a:solidFill>
                  <a:srgbClr val="2F3649"/>
                </a:solidFill>
                <a:latin typeface="Source Sans Pro" panose="020B0503030403020204" pitchFamily="34" charset="0"/>
              </a:rPr>
              <a:t>Companies decided using Tensor Flow</a:t>
            </a:r>
            <a:endParaRPr lang="en-AU" b="1" dirty="0">
              <a:solidFill>
                <a:srgbClr val="2F3649"/>
              </a:solidFill>
              <a:latin typeface="Source Sans Pro" panose="020B0503030403020204" pitchFamily="34" charset="0"/>
            </a:endParaRPr>
          </a:p>
        </p:txBody>
      </p:sp>
      <p:sp>
        <p:nvSpPr>
          <p:cNvPr id="27" name="Rectangle 26">
            <a:extLst>
              <a:ext uri="{FF2B5EF4-FFF2-40B4-BE49-F238E27FC236}">
                <a16:creationId xmlns:a16="http://schemas.microsoft.com/office/drawing/2014/main" id="{DAB74C81-BD2A-4D21-9A3E-073342D9DCD5}"/>
              </a:ext>
            </a:extLst>
          </p:cNvPr>
          <p:cNvSpPr/>
          <p:nvPr/>
        </p:nvSpPr>
        <p:spPr>
          <a:xfrm>
            <a:off x="60551" y="1818316"/>
            <a:ext cx="3614738" cy="369332"/>
          </a:xfrm>
          <a:prstGeom prst="rect">
            <a:avLst/>
          </a:prstGeom>
        </p:spPr>
        <p:txBody>
          <a:bodyPr wrap="square">
            <a:spAutoFit/>
          </a:bodyPr>
          <a:lstStyle/>
          <a:p>
            <a:r>
              <a:rPr lang="en-US" b="1" dirty="0">
                <a:solidFill>
                  <a:srgbClr val="2F3649"/>
                </a:solidFill>
                <a:latin typeface="Source Sans Pro" panose="020B0503030403020204" pitchFamily="34" charset="0"/>
              </a:rPr>
              <a:t>Platforms at Google using TF</a:t>
            </a:r>
            <a:endParaRPr lang="en-AU" b="1" dirty="0">
              <a:solidFill>
                <a:srgbClr val="2F3649"/>
              </a:solidFill>
              <a:latin typeface="Source Sans Pro" panose="020B0503030403020204" pitchFamily="34" charset="0"/>
            </a:endParaRPr>
          </a:p>
        </p:txBody>
      </p:sp>
      <p:pic>
        <p:nvPicPr>
          <p:cNvPr id="25" name="Picture 24">
            <a:extLst>
              <a:ext uri="{FF2B5EF4-FFF2-40B4-BE49-F238E27FC236}">
                <a16:creationId xmlns:a16="http://schemas.microsoft.com/office/drawing/2014/main" id="{6F90C553-C43F-4C15-A179-A5262B0156F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61962" y="1506618"/>
            <a:ext cx="2136588" cy="1457622"/>
          </a:xfrm>
          <a:prstGeom prst="rect">
            <a:avLst/>
          </a:prstGeom>
        </p:spPr>
      </p:pic>
      <p:cxnSp>
        <p:nvCxnSpPr>
          <p:cNvPr id="30" name="Straight Connector 29">
            <a:extLst>
              <a:ext uri="{FF2B5EF4-FFF2-40B4-BE49-F238E27FC236}">
                <a16:creationId xmlns:a16="http://schemas.microsoft.com/office/drawing/2014/main" id="{CED3465C-67E1-4239-8C11-DA7DBEE3475E}"/>
              </a:ext>
            </a:extLst>
          </p:cNvPr>
          <p:cNvCxnSpPr>
            <a:cxnSpLocks/>
          </p:cNvCxnSpPr>
          <p:nvPr/>
        </p:nvCxnSpPr>
        <p:spPr>
          <a:xfrm flipV="1">
            <a:off x="7661162" y="1151494"/>
            <a:ext cx="0" cy="4017099"/>
          </a:xfrm>
          <a:prstGeom prst="line">
            <a:avLst/>
          </a:prstGeom>
          <a:ln w="34925">
            <a:prstDash val="dash"/>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D94865DD-FE48-4F9F-8F16-3191A741E13C}"/>
              </a:ext>
            </a:extLst>
          </p:cNvPr>
          <p:cNvSpPr/>
          <p:nvPr/>
        </p:nvSpPr>
        <p:spPr>
          <a:xfrm>
            <a:off x="7870907" y="1066611"/>
            <a:ext cx="2518184" cy="369332"/>
          </a:xfrm>
          <a:prstGeom prst="rect">
            <a:avLst/>
          </a:prstGeom>
        </p:spPr>
        <p:txBody>
          <a:bodyPr wrap="square">
            <a:spAutoFit/>
          </a:bodyPr>
          <a:lstStyle/>
          <a:p>
            <a:r>
              <a:rPr lang="en-US" b="1" dirty="0">
                <a:solidFill>
                  <a:srgbClr val="2F3649"/>
                </a:solidFill>
                <a:latin typeface="Source Sans Pro" panose="020B0503030403020204" pitchFamily="34" charset="0"/>
              </a:rPr>
              <a:t>Best Client Language</a:t>
            </a:r>
            <a:endParaRPr lang="en-AU" b="1" dirty="0">
              <a:solidFill>
                <a:srgbClr val="2F3649"/>
              </a:solidFill>
              <a:latin typeface="Source Sans Pro" panose="020B0503030403020204" pitchFamily="34" charset="0"/>
            </a:endParaRPr>
          </a:p>
        </p:txBody>
      </p:sp>
      <p:sp>
        <p:nvSpPr>
          <p:cNvPr id="32" name="Rectangle 31">
            <a:extLst>
              <a:ext uri="{FF2B5EF4-FFF2-40B4-BE49-F238E27FC236}">
                <a16:creationId xmlns:a16="http://schemas.microsoft.com/office/drawing/2014/main" id="{1136FF9A-3241-4B39-A007-07F609B02ECC}"/>
              </a:ext>
            </a:extLst>
          </p:cNvPr>
          <p:cNvSpPr/>
          <p:nvPr/>
        </p:nvSpPr>
        <p:spPr>
          <a:xfrm>
            <a:off x="10473916" y="1084391"/>
            <a:ext cx="1217341" cy="369332"/>
          </a:xfrm>
          <a:prstGeom prst="rect">
            <a:avLst/>
          </a:prstGeom>
        </p:spPr>
        <p:txBody>
          <a:bodyPr wrap="square">
            <a:spAutoFit/>
          </a:bodyPr>
          <a:lstStyle/>
          <a:p>
            <a:r>
              <a:rPr lang="en-US" b="1" dirty="0">
                <a:solidFill>
                  <a:srgbClr val="2F3649"/>
                </a:solidFill>
                <a:latin typeface="Source Sans Pro" panose="020B0503030403020204" pitchFamily="34" charset="0"/>
              </a:rPr>
              <a:t>Rich Docs</a:t>
            </a:r>
            <a:endParaRPr lang="en-AU" b="1" dirty="0">
              <a:solidFill>
                <a:srgbClr val="2F3649"/>
              </a:solidFill>
              <a:latin typeface="Source Sans Pro" panose="020B0503030403020204" pitchFamily="34" charset="0"/>
            </a:endParaRPr>
          </a:p>
        </p:txBody>
      </p:sp>
      <p:pic>
        <p:nvPicPr>
          <p:cNvPr id="34" name="Picture 33">
            <a:extLst>
              <a:ext uri="{FF2B5EF4-FFF2-40B4-BE49-F238E27FC236}">
                <a16:creationId xmlns:a16="http://schemas.microsoft.com/office/drawing/2014/main" id="{045D894A-14FC-4B2A-B505-519CFC3286D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26664" y="1497678"/>
            <a:ext cx="1892141" cy="1466562"/>
          </a:xfrm>
          <a:prstGeom prst="rect">
            <a:avLst/>
          </a:prstGeom>
        </p:spPr>
      </p:pic>
      <p:pic>
        <p:nvPicPr>
          <p:cNvPr id="38" name="Picture 37">
            <a:extLst>
              <a:ext uri="{FF2B5EF4-FFF2-40B4-BE49-F238E27FC236}">
                <a16:creationId xmlns:a16="http://schemas.microsoft.com/office/drawing/2014/main" id="{E1470F6B-83CD-42C2-BBC5-AEA22D66E6B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89036" y="3742651"/>
            <a:ext cx="1686359" cy="1144482"/>
          </a:xfrm>
          <a:prstGeom prst="rect">
            <a:avLst/>
          </a:prstGeom>
        </p:spPr>
      </p:pic>
      <p:pic>
        <p:nvPicPr>
          <p:cNvPr id="40" name="Picture 39">
            <a:extLst>
              <a:ext uri="{FF2B5EF4-FFF2-40B4-BE49-F238E27FC236}">
                <a16:creationId xmlns:a16="http://schemas.microsoft.com/office/drawing/2014/main" id="{6A5060B9-8F4D-472E-9D97-D96BDD2E9C2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09038" y="3690257"/>
            <a:ext cx="1529082" cy="1228044"/>
          </a:xfrm>
          <a:prstGeom prst="rect">
            <a:avLst/>
          </a:prstGeom>
        </p:spPr>
      </p:pic>
      <p:sp>
        <p:nvSpPr>
          <p:cNvPr id="41" name="Rectangle 40">
            <a:extLst>
              <a:ext uri="{FF2B5EF4-FFF2-40B4-BE49-F238E27FC236}">
                <a16:creationId xmlns:a16="http://schemas.microsoft.com/office/drawing/2014/main" id="{F84C0E6F-6E71-422D-9E3D-CE29EA13AB3A}"/>
              </a:ext>
            </a:extLst>
          </p:cNvPr>
          <p:cNvSpPr/>
          <p:nvPr/>
        </p:nvSpPr>
        <p:spPr>
          <a:xfrm>
            <a:off x="8064732" y="3376782"/>
            <a:ext cx="1217341" cy="369332"/>
          </a:xfrm>
          <a:prstGeom prst="rect">
            <a:avLst/>
          </a:prstGeom>
        </p:spPr>
        <p:txBody>
          <a:bodyPr wrap="square">
            <a:spAutoFit/>
          </a:bodyPr>
          <a:lstStyle/>
          <a:p>
            <a:r>
              <a:rPr lang="en-US" b="1" dirty="0">
                <a:solidFill>
                  <a:srgbClr val="2F3649"/>
                </a:solidFill>
                <a:latin typeface="Source Sans Pro" panose="020B0503030403020204" pitchFamily="34" charset="0"/>
              </a:rPr>
              <a:t>TF Board</a:t>
            </a:r>
            <a:endParaRPr lang="en-AU" b="1" dirty="0">
              <a:solidFill>
                <a:srgbClr val="2F3649"/>
              </a:solidFill>
              <a:latin typeface="Source Sans Pro" panose="020B0503030403020204" pitchFamily="34" charset="0"/>
            </a:endParaRPr>
          </a:p>
        </p:txBody>
      </p:sp>
      <p:sp>
        <p:nvSpPr>
          <p:cNvPr id="42" name="Rectangle 41">
            <a:extLst>
              <a:ext uri="{FF2B5EF4-FFF2-40B4-BE49-F238E27FC236}">
                <a16:creationId xmlns:a16="http://schemas.microsoft.com/office/drawing/2014/main" id="{303182B2-6DD5-478A-A4FE-FC1E9B2A0CD1}"/>
              </a:ext>
            </a:extLst>
          </p:cNvPr>
          <p:cNvSpPr/>
          <p:nvPr/>
        </p:nvSpPr>
        <p:spPr>
          <a:xfrm>
            <a:off x="10042277" y="3400492"/>
            <a:ext cx="1587671" cy="369332"/>
          </a:xfrm>
          <a:prstGeom prst="rect">
            <a:avLst/>
          </a:prstGeom>
        </p:spPr>
        <p:txBody>
          <a:bodyPr wrap="square">
            <a:spAutoFit/>
          </a:bodyPr>
          <a:lstStyle/>
          <a:p>
            <a:r>
              <a:rPr lang="en-US" b="1" dirty="0">
                <a:solidFill>
                  <a:srgbClr val="2F3649"/>
                </a:solidFill>
                <a:latin typeface="Source Sans Pro" panose="020B0503030403020204" pitchFamily="34" charset="0"/>
              </a:rPr>
              <a:t>TF Serving </a:t>
            </a:r>
            <a:endParaRPr lang="en-AU" b="1" dirty="0">
              <a:solidFill>
                <a:srgbClr val="2F3649"/>
              </a:solidFill>
              <a:latin typeface="Source Sans Pro" panose="020B0503030403020204" pitchFamily="34" charset="0"/>
            </a:endParaRPr>
          </a:p>
        </p:txBody>
      </p:sp>
      <p:cxnSp>
        <p:nvCxnSpPr>
          <p:cNvPr id="43" name="Straight Connector 42">
            <a:extLst>
              <a:ext uri="{FF2B5EF4-FFF2-40B4-BE49-F238E27FC236}">
                <a16:creationId xmlns:a16="http://schemas.microsoft.com/office/drawing/2014/main" id="{BE763732-10E4-469A-9AE6-B0FC4C6CA087}"/>
              </a:ext>
            </a:extLst>
          </p:cNvPr>
          <p:cNvCxnSpPr>
            <a:cxnSpLocks/>
          </p:cNvCxnSpPr>
          <p:nvPr/>
        </p:nvCxnSpPr>
        <p:spPr>
          <a:xfrm>
            <a:off x="8064732" y="3292296"/>
            <a:ext cx="3675511" cy="1"/>
          </a:xfrm>
          <a:prstGeom prst="line">
            <a:avLst/>
          </a:prstGeom>
          <a:ln w="3492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79489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D693BBC6-CC7D-4C80-8F07-F485A03D1B60}"/>
              </a:ext>
            </a:extLst>
          </p:cNvPr>
          <p:cNvSpPr txBox="1"/>
          <p:nvPr/>
        </p:nvSpPr>
        <p:spPr>
          <a:xfrm>
            <a:off x="3348103" y="1529443"/>
            <a:ext cx="2440276" cy="2523768"/>
          </a:xfrm>
          <a:prstGeom prst="rect">
            <a:avLst/>
          </a:prstGeom>
          <a:noFill/>
          <a:ln w="28575">
            <a:solidFill>
              <a:srgbClr val="C00000"/>
            </a:solidFill>
            <a:prstDash val="dashDot"/>
          </a:ln>
        </p:spPr>
        <p:txBody>
          <a:bodyPr wrap="square" rtlCol="0">
            <a:spAutoFit/>
          </a:bodyPr>
          <a:lstStyle/>
          <a:p>
            <a:endParaRPr lang="en-AU" dirty="0"/>
          </a:p>
        </p:txBody>
      </p:sp>
      <p:sp>
        <p:nvSpPr>
          <p:cNvPr id="28" name="Title 1">
            <a:extLst>
              <a:ext uri="{FF2B5EF4-FFF2-40B4-BE49-F238E27FC236}">
                <a16:creationId xmlns:a16="http://schemas.microsoft.com/office/drawing/2014/main" id="{A3BFED7C-CE86-4B86-9C21-6FE1815A63FB}"/>
              </a:ext>
            </a:extLst>
          </p:cNvPr>
          <p:cNvSpPr>
            <a:spLocks noGrp="1"/>
          </p:cNvSpPr>
          <p:nvPr>
            <p:ph type="ctrTitle"/>
          </p:nvPr>
        </p:nvSpPr>
        <p:spPr/>
        <p:txBody>
          <a:bodyPr>
            <a:normAutofit/>
          </a:bodyPr>
          <a:lstStyle/>
          <a:p>
            <a:r>
              <a:rPr lang="en-AU" sz="2400" dirty="0"/>
              <a:t>Deep Learning Frameworks Comparison</a:t>
            </a:r>
            <a:endParaRPr lang="en-US" sz="2400" dirty="0"/>
          </a:p>
        </p:txBody>
      </p:sp>
      <p:sp>
        <p:nvSpPr>
          <p:cNvPr id="12" name="Subtitle 11">
            <a:extLst>
              <a:ext uri="{FF2B5EF4-FFF2-40B4-BE49-F238E27FC236}">
                <a16:creationId xmlns:a16="http://schemas.microsoft.com/office/drawing/2014/main" id="{DC3FDBA5-BA24-4F8D-A9DE-DEFC87A5DAA5}"/>
              </a:ext>
            </a:extLst>
          </p:cNvPr>
          <p:cNvSpPr>
            <a:spLocks noGrp="1"/>
          </p:cNvSpPr>
          <p:nvPr>
            <p:ph type="subTitle" idx="4"/>
          </p:nvPr>
        </p:nvSpPr>
        <p:spPr/>
        <p:txBody>
          <a:bodyPr/>
          <a:lstStyle/>
          <a:p>
            <a:r>
              <a:rPr lang="en-AU" b="1" dirty="0"/>
              <a:t>The Dark Side of TF </a:t>
            </a:r>
          </a:p>
        </p:txBody>
      </p:sp>
      <p:cxnSp>
        <p:nvCxnSpPr>
          <p:cNvPr id="29" name="Straight Connector 28">
            <a:extLst>
              <a:ext uri="{FF2B5EF4-FFF2-40B4-BE49-F238E27FC236}">
                <a16:creationId xmlns:a16="http://schemas.microsoft.com/office/drawing/2014/main" id="{59CED419-635C-4280-9F76-10E3EC0B5164}"/>
              </a:ext>
            </a:extLst>
          </p:cNvPr>
          <p:cNvCxnSpPr>
            <a:cxnSpLocks/>
          </p:cNvCxnSpPr>
          <p:nvPr/>
        </p:nvCxnSpPr>
        <p:spPr>
          <a:xfrm>
            <a:off x="359229" y="742817"/>
            <a:ext cx="11519883"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DDD0A15-474C-408C-8F60-4D442DA939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471" y="1481442"/>
            <a:ext cx="2896779" cy="2518517"/>
          </a:xfrm>
          <a:prstGeom prst="rect">
            <a:avLst/>
          </a:prstGeom>
        </p:spPr>
      </p:pic>
      <p:pic>
        <p:nvPicPr>
          <p:cNvPr id="7" name="Picture 6">
            <a:extLst>
              <a:ext uri="{FF2B5EF4-FFF2-40B4-BE49-F238E27FC236}">
                <a16:creationId xmlns:a16="http://schemas.microsoft.com/office/drawing/2014/main" id="{B7DC2478-8E3D-42D6-BA07-E7F1087BD1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6685" y="2661560"/>
            <a:ext cx="5523011" cy="3155171"/>
          </a:xfrm>
          <a:prstGeom prst="rect">
            <a:avLst/>
          </a:prstGeom>
        </p:spPr>
      </p:pic>
      <p:pic>
        <p:nvPicPr>
          <p:cNvPr id="9" name="Picture 8">
            <a:extLst>
              <a:ext uri="{FF2B5EF4-FFF2-40B4-BE49-F238E27FC236}">
                <a16:creationId xmlns:a16="http://schemas.microsoft.com/office/drawing/2014/main" id="{9A6B3A22-4D08-4372-A5C4-DEB5FA3FD3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471" y="4196444"/>
            <a:ext cx="2740910" cy="1540328"/>
          </a:xfrm>
          <a:prstGeom prst="rect">
            <a:avLst/>
          </a:prstGeom>
        </p:spPr>
      </p:pic>
      <p:cxnSp>
        <p:nvCxnSpPr>
          <p:cNvPr id="16" name="Straight Connector 15">
            <a:extLst>
              <a:ext uri="{FF2B5EF4-FFF2-40B4-BE49-F238E27FC236}">
                <a16:creationId xmlns:a16="http://schemas.microsoft.com/office/drawing/2014/main" id="{AABD65B4-ECD3-42B0-8E6B-02F5B467ACFD}"/>
              </a:ext>
            </a:extLst>
          </p:cNvPr>
          <p:cNvCxnSpPr>
            <a:cxnSpLocks/>
          </p:cNvCxnSpPr>
          <p:nvPr/>
        </p:nvCxnSpPr>
        <p:spPr>
          <a:xfrm flipV="1">
            <a:off x="3180807" y="1398390"/>
            <a:ext cx="17739" cy="4108095"/>
          </a:xfrm>
          <a:prstGeom prst="line">
            <a:avLst/>
          </a:prstGeom>
          <a:ln w="34925">
            <a:prstDash val="dash"/>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365725-F7CE-46F2-A06A-BC22E2645B2D}"/>
              </a:ext>
            </a:extLst>
          </p:cNvPr>
          <p:cNvCxnSpPr>
            <a:cxnSpLocks/>
          </p:cNvCxnSpPr>
          <p:nvPr/>
        </p:nvCxnSpPr>
        <p:spPr>
          <a:xfrm flipV="1">
            <a:off x="6060085" y="1398389"/>
            <a:ext cx="17739" cy="4108095"/>
          </a:xfrm>
          <a:prstGeom prst="line">
            <a:avLst/>
          </a:prstGeom>
          <a:ln w="34925">
            <a:prstDash val="dash"/>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9A93F423-4EFA-4508-9A7E-1E1FD0859AC4}"/>
              </a:ext>
            </a:extLst>
          </p:cNvPr>
          <p:cNvSpPr/>
          <p:nvPr/>
        </p:nvSpPr>
        <p:spPr>
          <a:xfrm>
            <a:off x="3281313" y="1481442"/>
            <a:ext cx="2662287" cy="2523768"/>
          </a:xfrm>
          <a:prstGeom prst="rect">
            <a:avLst/>
          </a:prstGeom>
        </p:spPr>
        <p:txBody>
          <a:bodyPr wrap="square">
            <a:spAutoFit/>
          </a:bodyPr>
          <a:lstStyle/>
          <a:p>
            <a:r>
              <a:rPr lang="en-US" sz="1600" b="1" dirty="0">
                <a:solidFill>
                  <a:srgbClr val="2F3649"/>
                </a:solidFill>
                <a:latin typeface="Source Sans Pro" panose="020B0503030403020204" pitchFamily="34" charset="0"/>
              </a:rPr>
              <a:t>Static Graph (designed for efficiency):</a:t>
            </a:r>
          </a:p>
          <a:p>
            <a:pPr marL="91440" indent="-91440">
              <a:buFont typeface="Arial" panose="020B0604020202020204" pitchFamily="34" charset="0"/>
              <a:buChar char="•"/>
            </a:pPr>
            <a:r>
              <a:rPr lang="en-US" sz="1400" b="1" dirty="0">
                <a:solidFill>
                  <a:srgbClr val="2F3649"/>
                </a:solidFill>
                <a:latin typeface="Source Sans Pro" panose="020B0503030403020204" pitchFamily="34" charset="0"/>
              </a:rPr>
              <a:t>Create graph at </a:t>
            </a:r>
            <a:r>
              <a:rPr lang="en-US" sz="1400" b="1" dirty="0">
                <a:solidFill>
                  <a:srgbClr val="FF0000"/>
                </a:solidFill>
                <a:latin typeface="Source Sans Pro" panose="020B0503030403020204" pitchFamily="34" charset="0"/>
              </a:rPr>
              <a:t>compile</a:t>
            </a:r>
            <a:r>
              <a:rPr lang="en-US" sz="1400" b="1" dirty="0">
                <a:solidFill>
                  <a:srgbClr val="2F3649"/>
                </a:solidFill>
                <a:latin typeface="Source Sans Pro" panose="020B0503030403020204" pitchFamily="34" charset="0"/>
              </a:rPr>
              <a:t> time</a:t>
            </a:r>
            <a:br>
              <a:rPr lang="en-US" sz="1400" b="1" dirty="0">
                <a:solidFill>
                  <a:srgbClr val="2F3649"/>
                </a:solidFill>
                <a:latin typeface="Source Sans Pro" panose="020B0503030403020204" pitchFamily="34" charset="0"/>
              </a:rPr>
            </a:br>
            <a:endParaRPr lang="en-US" sz="1400" b="1" dirty="0">
              <a:solidFill>
                <a:srgbClr val="2F3649"/>
              </a:solidFill>
              <a:latin typeface="Source Sans Pro" panose="020B0503030403020204" pitchFamily="34" charset="0"/>
            </a:endParaRPr>
          </a:p>
          <a:p>
            <a:pPr marL="91440" indent="-91440">
              <a:buFont typeface="Arial" panose="020B0604020202020204" pitchFamily="34" charset="0"/>
              <a:buChar char="•"/>
            </a:pPr>
            <a:r>
              <a:rPr lang="en-US" sz="1400" b="1" dirty="0">
                <a:solidFill>
                  <a:srgbClr val="FF0000"/>
                </a:solidFill>
                <a:latin typeface="Source Sans Pro" panose="020B0503030403020204" pitchFamily="34" charset="0"/>
              </a:rPr>
              <a:t>Define</a:t>
            </a:r>
            <a:r>
              <a:rPr lang="en-US" sz="1400" b="1" dirty="0">
                <a:solidFill>
                  <a:srgbClr val="2F3649"/>
                </a:solidFill>
                <a:latin typeface="Source Sans Pro" panose="020B0503030403020204" pitchFamily="34" charset="0"/>
              </a:rPr>
              <a:t> then </a:t>
            </a:r>
            <a:r>
              <a:rPr lang="en-US" sz="1400" b="1" dirty="0">
                <a:solidFill>
                  <a:srgbClr val="FF0000"/>
                </a:solidFill>
                <a:latin typeface="Source Sans Pro" panose="020B0503030403020204" pitchFamily="34" charset="0"/>
              </a:rPr>
              <a:t>Run</a:t>
            </a:r>
          </a:p>
          <a:p>
            <a:pPr marL="91440" indent="-91440">
              <a:buFont typeface="Arial" panose="020B0604020202020204" pitchFamily="34" charset="0"/>
              <a:buChar char="•"/>
            </a:pPr>
            <a:endParaRPr lang="en-US" sz="1400" b="1" dirty="0">
              <a:solidFill>
                <a:srgbClr val="2F3649"/>
              </a:solidFill>
              <a:latin typeface="Source Sans Pro" panose="020B0503030403020204" pitchFamily="34" charset="0"/>
            </a:endParaRPr>
          </a:p>
          <a:p>
            <a:pPr marL="91440" indent="-91440">
              <a:buFont typeface="Arial" panose="020B0604020202020204" pitchFamily="34" charset="0"/>
              <a:buChar char="•"/>
            </a:pPr>
            <a:r>
              <a:rPr lang="en-US" sz="1400" b="1" dirty="0">
                <a:solidFill>
                  <a:srgbClr val="2F3649"/>
                </a:solidFill>
                <a:latin typeface="Source Sans Pro" panose="020B0503030403020204" pitchFamily="34" charset="0"/>
              </a:rPr>
              <a:t>All conditions and iterations should be defined before run</a:t>
            </a:r>
          </a:p>
          <a:p>
            <a:pPr marL="91440" indent="-91440">
              <a:buFont typeface="Arial" panose="020B0604020202020204" pitchFamily="34" charset="0"/>
              <a:buChar char="•"/>
            </a:pPr>
            <a:endParaRPr lang="en-US" sz="1400" b="1" dirty="0">
              <a:solidFill>
                <a:srgbClr val="2F3649"/>
              </a:solidFill>
              <a:latin typeface="Source Sans Pro" panose="020B0503030403020204" pitchFamily="34" charset="0"/>
            </a:endParaRPr>
          </a:p>
          <a:p>
            <a:pPr marL="91440" indent="-91440">
              <a:buFont typeface="Arial" panose="020B0604020202020204" pitchFamily="34" charset="0"/>
              <a:buChar char="•"/>
            </a:pPr>
            <a:r>
              <a:rPr lang="en-US" sz="1400" b="1" dirty="0">
                <a:solidFill>
                  <a:srgbClr val="2F3649"/>
                </a:solidFill>
                <a:latin typeface="Source Sans Pro" panose="020B0503030403020204" pitchFamily="34" charset="0"/>
              </a:rPr>
              <a:t>Rebuild from scratch, If you want any changes</a:t>
            </a:r>
          </a:p>
        </p:txBody>
      </p:sp>
      <p:grpSp>
        <p:nvGrpSpPr>
          <p:cNvPr id="19" name="Group 18">
            <a:extLst>
              <a:ext uri="{FF2B5EF4-FFF2-40B4-BE49-F238E27FC236}">
                <a16:creationId xmlns:a16="http://schemas.microsoft.com/office/drawing/2014/main" id="{000CEC3D-A211-427B-85D5-39C313BBF6EB}"/>
              </a:ext>
            </a:extLst>
          </p:cNvPr>
          <p:cNvGrpSpPr>
            <a:grpSpLocks noChangeAspect="1"/>
          </p:cNvGrpSpPr>
          <p:nvPr/>
        </p:nvGrpSpPr>
        <p:grpSpPr>
          <a:xfrm>
            <a:off x="4283645" y="4196444"/>
            <a:ext cx="733421" cy="657963"/>
            <a:chOff x="9420217" y="1367770"/>
            <a:chExt cx="2297620" cy="2061230"/>
          </a:xfrm>
        </p:grpSpPr>
        <p:pic>
          <p:nvPicPr>
            <p:cNvPr id="20" name="Picture 19">
              <a:extLst>
                <a:ext uri="{FF2B5EF4-FFF2-40B4-BE49-F238E27FC236}">
                  <a16:creationId xmlns:a16="http://schemas.microsoft.com/office/drawing/2014/main" id="{3269AB19-3FDF-4320-88A1-F8EA26464607}"/>
                </a:ext>
              </a:extLst>
            </p:cNvPr>
            <p:cNvPicPr>
              <a:picLocks noChangeAspect="1"/>
            </p:cNvPicPr>
            <p:nvPr/>
          </p:nvPicPr>
          <p:blipFill>
            <a:blip r:embed="rId6"/>
            <a:stretch>
              <a:fillRect/>
            </a:stretch>
          </p:blipFill>
          <p:spPr>
            <a:xfrm>
              <a:off x="9420217" y="1475015"/>
              <a:ext cx="2123508" cy="1953985"/>
            </a:xfrm>
            <a:prstGeom prst="rect">
              <a:avLst/>
            </a:prstGeom>
          </p:spPr>
        </p:pic>
        <p:pic>
          <p:nvPicPr>
            <p:cNvPr id="21" name="Picture 20">
              <a:extLst>
                <a:ext uri="{FF2B5EF4-FFF2-40B4-BE49-F238E27FC236}">
                  <a16:creationId xmlns:a16="http://schemas.microsoft.com/office/drawing/2014/main" id="{7F92E590-D768-4A86-8C57-FF38A7AAC8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57904" y="1367770"/>
              <a:ext cx="559933" cy="559933"/>
            </a:xfrm>
            <a:prstGeom prst="rect">
              <a:avLst/>
            </a:prstGeom>
          </p:spPr>
        </p:pic>
      </p:grpSp>
      <p:cxnSp>
        <p:nvCxnSpPr>
          <p:cNvPr id="24" name="Straight Arrow Connector 23">
            <a:extLst>
              <a:ext uri="{FF2B5EF4-FFF2-40B4-BE49-F238E27FC236}">
                <a16:creationId xmlns:a16="http://schemas.microsoft.com/office/drawing/2014/main" id="{EC74E519-4042-4743-9D9F-FCBBB83B8436}"/>
              </a:ext>
            </a:extLst>
          </p:cNvPr>
          <p:cNvCxnSpPr>
            <a:stCxn id="14" idx="2"/>
          </p:cNvCxnSpPr>
          <p:nvPr/>
        </p:nvCxnSpPr>
        <p:spPr>
          <a:xfrm>
            <a:off x="4568241" y="4053211"/>
            <a:ext cx="0" cy="306518"/>
          </a:xfrm>
          <a:prstGeom prst="straightConnector1">
            <a:avLst/>
          </a:prstGeom>
          <a:ln w="38100">
            <a:solidFill>
              <a:srgbClr val="1B3444"/>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2407008-A8D9-44E0-BAA2-A5CE2996D1D0}"/>
              </a:ext>
            </a:extLst>
          </p:cNvPr>
          <p:cNvSpPr/>
          <p:nvPr/>
        </p:nvSpPr>
        <p:spPr>
          <a:xfrm>
            <a:off x="3426919" y="4802324"/>
            <a:ext cx="2404793" cy="1246495"/>
          </a:xfrm>
          <a:prstGeom prst="rect">
            <a:avLst/>
          </a:prstGeom>
        </p:spPr>
        <p:txBody>
          <a:bodyPr wrap="square">
            <a:spAutoFit/>
          </a:bodyPr>
          <a:lstStyle/>
          <a:p>
            <a:pPr marL="285750" indent="-285750">
              <a:buFont typeface="Arial" panose="020B0604020202020204" pitchFamily="34" charset="0"/>
              <a:buChar char="•"/>
            </a:pPr>
            <a:r>
              <a:rPr lang="en-US" sz="1500" b="1" dirty="0">
                <a:cs typeface="Calibri"/>
              </a:rPr>
              <a:t>Newer NN Architectures  Dynamically change. </a:t>
            </a:r>
          </a:p>
          <a:p>
            <a:pPr marL="285750" indent="-285750">
              <a:buFont typeface="Arial" panose="020B0604020202020204" pitchFamily="34" charset="0"/>
              <a:buChar char="•"/>
            </a:pPr>
            <a:r>
              <a:rPr lang="en-US" sz="1500" b="1" dirty="0">
                <a:cs typeface="Calibri"/>
              </a:rPr>
              <a:t>This makes debugging Difficult</a:t>
            </a:r>
          </a:p>
          <a:p>
            <a:pPr algn="ctr"/>
            <a:endParaRPr lang="en-US" sz="1500" b="1" dirty="0">
              <a:cs typeface="Calibri"/>
            </a:endParaRPr>
          </a:p>
        </p:txBody>
      </p:sp>
      <p:sp>
        <p:nvSpPr>
          <p:cNvPr id="30" name="Rectangle 29">
            <a:extLst>
              <a:ext uri="{FF2B5EF4-FFF2-40B4-BE49-F238E27FC236}">
                <a16:creationId xmlns:a16="http://schemas.microsoft.com/office/drawing/2014/main" id="{37A6BD68-FD97-4B92-9718-44DD02618B73}"/>
              </a:ext>
            </a:extLst>
          </p:cNvPr>
          <p:cNvSpPr/>
          <p:nvPr/>
        </p:nvSpPr>
        <p:spPr>
          <a:xfrm>
            <a:off x="6114178" y="1365124"/>
            <a:ext cx="6190713" cy="1523494"/>
          </a:xfrm>
          <a:prstGeom prst="rect">
            <a:avLst/>
          </a:prstGeom>
        </p:spPr>
        <p:txBody>
          <a:bodyPr wrap="square">
            <a:spAutoFit/>
          </a:bodyPr>
          <a:lstStyle/>
          <a:p>
            <a:r>
              <a:rPr lang="en-US" b="1" dirty="0" err="1">
                <a:cs typeface="Calibri"/>
              </a:rPr>
              <a:t>PyTorch</a:t>
            </a:r>
            <a:r>
              <a:rPr lang="en-US" sz="1500" b="1" dirty="0">
                <a:cs typeface="Calibri"/>
              </a:rPr>
              <a:t>: Default is by Run</a:t>
            </a:r>
          </a:p>
          <a:p>
            <a:pPr marL="285750" indent="-285750">
              <a:buFont typeface="Arial" panose="020B0604020202020204" pitchFamily="34" charset="0"/>
              <a:buChar char="•"/>
            </a:pPr>
            <a:r>
              <a:rPr lang="en-US" sz="1500" b="1" dirty="0">
                <a:cs typeface="Calibri"/>
              </a:rPr>
              <a:t>In each Epoch, computational graph is created.</a:t>
            </a:r>
          </a:p>
          <a:p>
            <a:pPr marL="285750" indent="-285750">
              <a:buFont typeface="Arial" panose="020B0604020202020204" pitchFamily="34" charset="0"/>
              <a:buChar char="•"/>
            </a:pPr>
            <a:r>
              <a:rPr lang="en-US" sz="1500" b="1" dirty="0">
                <a:cs typeface="Calibri"/>
              </a:rPr>
              <a:t>After each iteration, computational graph is freed (Available memory)</a:t>
            </a:r>
          </a:p>
          <a:p>
            <a:pPr marL="285750" indent="-285750">
              <a:buFont typeface="Arial" panose="020B0604020202020204" pitchFamily="34" charset="0"/>
              <a:buChar char="•"/>
            </a:pPr>
            <a:r>
              <a:rPr lang="en-US" sz="1500" b="1" dirty="0">
                <a:cs typeface="Calibri"/>
              </a:rPr>
              <a:t>Graph is defined in a forward pass, so Backpropagation can be defined by how the code is run </a:t>
            </a:r>
          </a:p>
          <a:p>
            <a:pPr algn="ctr"/>
            <a:endParaRPr lang="en-US" sz="1500" b="1" dirty="0">
              <a:cs typeface="Calibri"/>
            </a:endParaRPr>
          </a:p>
        </p:txBody>
      </p:sp>
      <p:pic>
        <p:nvPicPr>
          <p:cNvPr id="31" name="Picture 30">
            <a:extLst>
              <a:ext uri="{FF2B5EF4-FFF2-40B4-BE49-F238E27FC236}">
                <a16:creationId xmlns:a16="http://schemas.microsoft.com/office/drawing/2014/main" id="{3922B94C-3CCD-4E08-9823-A834FA2B33D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19686" y="843029"/>
            <a:ext cx="1827552" cy="492443"/>
          </a:xfrm>
          <a:prstGeom prst="rect">
            <a:avLst/>
          </a:prstGeom>
        </p:spPr>
      </p:pic>
    </p:spTree>
    <p:extLst>
      <p:ext uri="{BB962C8B-B14F-4D97-AF65-F5344CB8AC3E}">
        <p14:creationId xmlns:p14="http://schemas.microsoft.com/office/powerpoint/2010/main" val="1343543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A3BFED7C-CE86-4B86-9C21-6FE1815A63FB}"/>
              </a:ext>
            </a:extLst>
          </p:cNvPr>
          <p:cNvSpPr>
            <a:spLocks noGrp="1"/>
          </p:cNvSpPr>
          <p:nvPr>
            <p:ph type="ctrTitle"/>
          </p:nvPr>
        </p:nvSpPr>
        <p:spPr>
          <a:xfrm>
            <a:off x="545612" y="193890"/>
            <a:ext cx="11436491" cy="492443"/>
          </a:xfrm>
        </p:spPr>
        <p:txBody>
          <a:bodyPr>
            <a:normAutofit/>
          </a:bodyPr>
          <a:lstStyle/>
          <a:p>
            <a:r>
              <a:rPr lang="en-AU" sz="2400" dirty="0"/>
              <a:t>Deep Learning Frameworks Comparison</a:t>
            </a:r>
            <a:endParaRPr lang="en-US" sz="2400" dirty="0"/>
          </a:p>
        </p:txBody>
      </p:sp>
      <p:cxnSp>
        <p:nvCxnSpPr>
          <p:cNvPr id="29" name="Straight Connector 28">
            <a:extLst>
              <a:ext uri="{FF2B5EF4-FFF2-40B4-BE49-F238E27FC236}">
                <a16:creationId xmlns:a16="http://schemas.microsoft.com/office/drawing/2014/main" id="{59CED419-635C-4280-9F76-10E3EC0B5164}"/>
              </a:ext>
            </a:extLst>
          </p:cNvPr>
          <p:cNvCxnSpPr>
            <a:cxnSpLocks/>
          </p:cNvCxnSpPr>
          <p:nvPr/>
        </p:nvCxnSpPr>
        <p:spPr>
          <a:xfrm>
            <a:off x="359229" y="644843"/>
            <a:ext cx="11519883"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A3BF2E6-6231-487F-8704-F9D0EBA11E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26" t="30306" r="13644" b="8974"/>
          <a:stretch/>
        </p:blipFill>
        <p:spPr>
          <a:xfrm>
            <a:off x="1578575" y="2051731"/>
            <a:ext cx="2567388" cy="1536980"/>
          </a:xfrm>
          <a:prstGeom prst="rect">
            <a:avLst/>
          </a:prstGeom>
        </p:spPr>
      </p:pic>
      <p:pic>
        <p:nvPicPr>
          <p:cNvPr id="15" name="Picture 14">
            <a:extLst>
              <a:ext uri="{FF2B5EF4-FFF2-40B4-BE49-F238E27FC236}">
                <a16:creationId xmlns:a16="http://schemas.microsoft.com/office/drawing/2014/main" id="{1480DCBB-1381-46C7-B87D-824BFD3C54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612" y="891435"/>
            <a:ext cx="3917019" cy="1055461"/>
          </a:xfrm>
          <a:prstGeom prst="rect">
            <a:avLst/>
          </a:prstGeom>
        </p:spPr>
      </p:pic>
      <p:pic>
        <p:nvPicPr>
          <p:cNvPr id="17" name="Picture 16">
            <a:extLst>
              <a:ext uri="{FF2B5EF4-FFF2-40B4-BE49-F238E27FC236}">
                <a16:creationId xmlns:a16="http://schemas.microsoft.com/office/drawing/2014/main" id="{D9F94145-E181-46DC-9E1D-34BE869337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3697" y="2743722"/>
            <a:ext cx="3132245" cy="469033"/>
          </a:xfrm>
          <a:prstGeom prst="rect">
            <a:avLst/>
          </a:prstGeom>
        </p:spPr>
      </p:pic>
      <p:pic>
        <p:nvPicPr>
          <p:cNvPr id="20" name="Picture 19">
            <a:extLst>
              <a:ext uri="{FF2B5EF4-FFF2-40B4-BE49-F238E27FC236}">
                <a16:creationId xmlns:a16="http://schemas.microsoft.com/office/drawing/2014/main" id="{5159C0F1-7471-4C83-B3B9-BF578FBFABE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859" t="19946" r="10133" b="58473"/>
          <a:stretch/>
        </p:blipFill>
        <p:spPr>
          <a:xfrm>
            <a:off x="296000" y="1970720"/>
            <a:ext cx="1625482" cy="607127"/>
          </a:xfrm>
          <a:prstGeom prst="rect">
            <a:avLst/>
          </a:prstGeom>
        </p:spPr>
      </p:pic>
      <p:sp>
        <p:nvSpPr>
          <p:cNvPr id="21" name="Rectangle 20">
            <a:extLst>
              <a:ext uri="{FF2B5EF4-FFF2-40B4-BE49-F238E27FC236}">
                <a16:creationId xmlns:a16="http://schemas.microsoft.com/office/drawing/2014/main" id="{281BF177-28E8-4140-9CE7-E07376E2DD61}"/>
              </a:ext>
            </a:extLst>
          </p:cNvPr>
          <p:cNvSpPr/>
          <p:nvPr/>
        </p:nvSpPr>
        <p:spPr>
          <a:xfrm>
            <a:off x="11675" y="5218305"/>
            <a:ext cx="4222891" cy="369332"/>
          </a:xfrm>
          <a:prstGeom prst="rect">
            <a:avLst/>
          </a:prstGeom>
        </p:spPr>
        <p:txBody>
          <a:bodyPr wrap="square">
            <a:spAutoFit/>
          </a:bodyPr>
          <a:lstStyle/>
          <a:p>
            <a:r>
              <a:rPr lang="en-US" b="1" dirty="0">
                <a:solidFill>
                  <a:srgbClr val="2F3649"/>
                </a:solidFill>
                <a:latin typeface="Source Sans Pro" panose="020B0503030403020204" pitchFamily="34" charset="0"/>
              </a:rPr>
              <a:t>Lacks model serving, compared with TF</a:t>
            </a:r>
            <a:endParaRPr lang="en-AU" b="1" dirty="0">
              <a:solidFill>
                <a:srgbClr val="2F3649"/>
              </a:solidFill>
              <a:latin typeface="Source Sans Pro" panose="020B0503030403020204" pitchFamily="34" charset="0"/>
            </a:endParaRPr>
          </a:p>
        </p:txBody>
      </p:sp>
      <p:sp>
        <p:nvSpPr>
          <p:cNvPr id="22" name="Rectangle 21">
            <a:extLst>
              <a:ext uri="{FF2B5EF4-FFF2-40B4-BE49-F238E27FC236}">
                <a16:creationId xmlns:a16="http://schemas.microsoft.com/office/drawing/2014/main" id="{1C1F80F3-ADA0-47E3-B449-0B578419C7F0}"/>
              </a:ext>
            </a:extLst>
          </p:cNvPr>
          <p:cNvSpPr/>
          <p:nvPr/>
        </p:nvSpPr>
        <p:spPr>
          <a:xfrm>
            <a:off x="11442" y="3634509"/>
            <a:ext cx="4131949" cy="923330"/>
          </a:xfrm>
          <a:prstGeom prst="rect">
            <a:avLst/>
          </a:prstGeom>
        </p:spPr>
        <p:txBody>
          <a:bodyPr wrap="square">
            <a:spAutoFit/>
          </a:bodyPr>
          <a:lstStyle/>
          <a:p>
            <a:r>
              <a:rPr lang="en-US" b="1" dirty="0">
                <a:solidFill>
                  <a:srgbClr val="2F3649"/>
                </a:solidFill>
                <a:latin typeface="Source Sans Pro" panose="020B0503030403020204" pitchFamily="34" charset="0"/>
              </a:rPr>
              <a:t>Dark Side:</a:t>
            </a:r>
          </a:p>
          <a:p>
            <a:r>
              <a:rPr lang="en-US" b="1" dirty="0">
                <a:solidFill>
                  <a:srgbClr val="2F3649"/>
                </a:solidFill>
                <a:latin typeface="Source Sans Pro" panose="020B0503030403020204" pitchFamily="34" charset="0"/>
              </a:rPr>
              <a:t>Lacks interfaces for monitoring and visualization like TF Board</a:t>
            </a:r>
            <a:endParaRPr lang="en-AU" b="1" dirty="0">
              <a:solidFill>
                <a:srgbClr val="2F3649"/>
              </a:solidFill>
              <a:latin typeface="Source Sans Pro" panose="020B0503030403020204" pitchFamily="34" charset="0"/>
            </a:endParaRPr>
          </a:p>
        </p:txBody>
      </p:sp>
      <p:sp>
        <p:nvSpPr>
          <p:cNvPr id="23" name="Rectangle 22">
            <a:extLst>
              <a:ext uri="{FF2B5EF4-FFF2-40B4-BE49-F238E27FC236}">
                <a16:creationId xmlns:a16="http://schemas.microsoft.com/office/drawing/2014/main" id="{BFAFDA50-15DC-47DD-AD87-06F80A3D0536}"/>
              </a:ext>
            </a:extLst>
          </p:cNvPr>
          <p:cNvSpPr/>
          <p:nvPr/>
        </p:nvSpPr>
        <p:spPr>
          <a:xfrm>
            <a:off x="-10330" y="4491905"/>
            <a:ext cx="4429950" cy="646331"/>
          </a:xfrm>
          <a:prstGeom prst="rect">
            <a:avLst/>
          </a:prstGeom>
        </p:spPr>
        <p:txBody>
          <a:bodyPr wrap="square">
            <a:spAutoFit/>
          </a:bodyPr>
          <a:lstStyle/>
          <a:p>
            <a:r>
              <a:rPr lang="en-US" b="1" dirty="0">
                <a:solidFill>
                  <a:srgbClr val="2F3649"/>
                </a:solidFill>
                <a:latin typeface="Source Sans Pro" panose="020B0503030403020204" pitchFamily="34" charset="0"/>
              </a:rPr>
              <a:t>However, possibility to connect </a:t>
            </a:r>
            <a:r>
              <a:rPr lang="en-US" b="1" dirty="0" err="1">
                <a:solidFill>
                  <a:srgbClr val="2F3649"/>
                </a:solidFill>
                <a:latin typeface="Source Sans Pro" panose="020B0503030403020204" pitchFamily="34" charset="0"/>
              </a:rPr>
              <a:t>PyTorch</a:t>
            </a:r>
            <a:r>
              <a:rPr lang="en-US" b="1" dirty="0">
                <a:solidFill>
                  <a:srgbClr val="2F3649"/>
                </a:solidFill>
                <a:latin typeface="Source Sans Pro" panose="020B0503030403020204" pitchFamily="34" charset="0"/>
              </a:rPr>
              <a:t> to TF Board (TF Board X)</a:t>
            </a:r>
            <a:endParaRPr lang="en-AU" b="1" dirty="0">
              <a:solidFill>
                <a:srgbClr val="2F3649"/>
              </a:solidFill>
              <a:latin typeface="Source Sans Pro" panose="020B0503030403020204" pitchFamily="34" charset="0"/>
            </a:endParaRPr>
          </a:p>
        </p:txBody>
      </p:sp>
      <p:sp>
        <p:nvSpPr>
          <p:cNvPr id="24" name="Rectangle 23">
            <a:extLst>
              <a:ext uri="{FF2B5EF4-FFF2-40B4-BE49-F238E27FC236}">
                <a16:creationId xmlns:a16="http://schemas.microsoft.com/office/drawing/2014/main" id="{44F38276-F549-4D80-AB23-3A5E432AA3A1}"/>
              </a:ext>
            </a:extLst>
          </p:cNvPr>
          <p:cNvSpPr/>
          <p:nvPr/>
        </p:nvSpPr>
        <p:spPr>
          <a:xfrm>
            <a:off x="4632042" y="1151825"/>
            <a:ext cx="2640039" cy="1477328"/>
          </a:xfrm>
          <a:prstGeom prst="rect">
            <a:avLst/>
          </a:prstGeom>
        </p:spPr>
        <p:txBody>
          <a:bodyPr wrap="square">
            <a:spAutoFit/>
          </a:bodyPr>
          <a:lstStyle/>
          <a:p>
            <a:r>
              <a:rPr lang="en-US" b="1" dirty="0" err="1">
                <a:solidFill>
                  <a:srgbClr val="2F3649"/>
                </a:solidFill>
                <a:latin typeface="Source Sans Pro" panose="020B0503030403020204" pitchFamily="34" charset="0"/>
              </a:rPr>
              <a:t>PyTorch</a:t>
            </a:r>
            <a:r>
              <a:rPr lang="en-US" b="1" dirty="0">
                <a:solidFill>
                  <a:srgbClr val="2F3649"/>
                </a:solidFill>
                <a:latin typeface="Source Sans Pro" panose="020B0503030403020204" pitchFamily="34" charset="0"/>
              </a:rPr>
              <a:t>:</a:t>
            </a:r>
          </a:p>
          <a:p>
            <a:pPr marL="285750" indent="-285750">
              <a:buFont typeface="Arial" panose="020B0604020202020204" pitchFamily="34" charset="0"/>
              <a:buChar char="•"/>
            </a:pPr>
            <a:r>
              <a:rPr lang="en-US" b="1" dirty="0">
                <a:solidFill>
                  <a:srgbClr val="2F3649"/>
                </a:solidFill>
                <a:latin typeface="Source Sans Pro" panose="020B0503030403020204" pitchFamily="34" charset="0"/>
              </a:rPr>
              <a:t>Research</a:t>
            </a:r>
          </a:p>
          <a:p>
            <a:pPr marL="285750" indent="-285750">
              <a:buFont typeface="Arial" panose="020B0604020202020204" pitchFamily="34" charset="0"/>
              <a:buChar char="•"/>
            </a:pPr>
            <a:r>
              <a:rPr lang="en-US" b="1" dirty="0">
                <a:solidFill>
                  <a:srgbClr val="2F3649"/>
                </a:solidFill>
                <a:latin typeface="Source Sans Pro" panose="020B0503030403020204" pitchFamily="34" charset="0"/>
              </a:rPr>
              <a:t>Prototyping</a:t>
            </a:r>
          </a:p>
          <a:p>
            <a:pPr marL="285750" indent="-285750">
              <a:buFont typeface="Arial" panose="020B0604020202020204" pitchFamily="34" charset="0"/>
              <a:buChar char="•"/>
            </a:pPr>
            <a:r>
              <a:rPr lang="en-US" b="1" dirty="0">
                <a:solidFill>
                  <a:srgbClr val="2F3649"/>
                </a:solidFill>
                <a:latin typeface="Source Sans Pro" panose="020B0503030403020204" pitchFamily="34" charset="0"/>
              </a:rPr>
              <a:t>Small-scale Projects</a:t>
            </a:r>
          </a:p>
          <a:p>
            <a:pPr marL="285750" indent="-285750">
              <a:buFont typeface="Arial" panose="020B0604020202020204" pitchFamily="34" charset="0"/>
              <a:buChar char="•"/>
            </a:pPr>
            <a:endParaRPr lang="en-AU" b="1" dirty="0">
              <a:solidFill>
                <a:srgbClr val="2F3649"/>
              </a:solidFill>
              <a:latin typeface="Source Sans Pro" panose="020B0503030403020204" pitchFamily="34" charset="0"/>
            </a:endParaRPr>
          </a:p>
        </p:txBody>
      </p:sp>
      <p:sp>
        <p:nvSpPr>
          <p:cNvPr id="25" name="Rectangle 24">
            <a:extLst>
              <a:ext uri="{FF2B5EF4-FFF2-40B4-BE49-F238E27FC236}">
                <a16:creationId xmlns:a16="http://schemas.microsoft.com/office/drawing/2014/main" id="{05D677AA-A5C8-48A3-A28A-9CFD66512620}"/>
              </a:ext>
            </a:extLst>
          </p:cNvPr>
          <p:cNvSpPr/>
          <p:nvPr/>
        </p:nvSpPr>
        <p:spPr>
          <a:xfrm>
            <a:off x="4290489" y="3412645"/>
            <a:ext cx="3385067" cy="646331"/>
          </a:xfrm>
          <a:prstGeom prst="rect">
            <a:avLst/>
          </a:prstGeom>
        </p:spPr>
        <p:txBody>
          <a:bodyPr wrap="square">
            <a:spAutoFit/>
          </a:bodyPr>
          <a:lstStyle/>
          <a:p>
            <a:r>
              <a:rPr lang="en-US" b="1" dirty="0">
                <a:solidFill>
                  <a:srgbClr val="2F3649"/>
                </a:solidFill>
                <a:latin typeface="Source Sans Pro" panose="020B0503030403020204" pitchFamily="34" charset="0"/>
              </a:rPr>
              <a:t>Caffe2: Mobile and Large-scale deployment in production env</a:t>
            </a:r>
            <a:endParaRPr lang="en-AU" b="1" dirty="0">
              <a:solidFill>
                <a:srgbClr val="2F3649"/>
              </a:solidFill>
              <a:latin typeface="Source Sans Pro" panose="020B0503030403020204" pitchFamily="34" charset="0"/>
            </a:endParaRPr>
          </a:p>
        </p:txBody>
      </p:sp>
      <p:cxnSp>
        <p:nvCxnSpPr>
          <p:cNvPr id="26" name="Straight Connector 25">
            <a:extLst>
              <a:ext uri="{FF2B5EF4-FFF2-40B4-BE49-F238E27FC236}">
                <a16:creationId xmlns:a16="http://schemas.microsoft.com/office/drawing/2014/main" id="{1244D384-D692-4AA9-8676-BB946EE7910C}"/>
              </a:ext>
            </a:extLst>
          </p:cNvPr>
          <p:cNvCxnSpPr>
            <a:cxnSpLocks/>
          </p:cNvCxnSpPr>
          <p:nvPr/>
        </p:nvCxnSpPr>
        <p:spPr>
          <a:xfrm flipV="1">
            <a:off x="4205152" y="1213865"/>
            <a:ext cx="17739" cy="4108095"/>
          </a:xfrm>
          <a:prstGeom prst="line">
            <a:avLst/>
          </a:prstGeom>
          <a:ln w="34925">
            <a:prstDash val="dash"/>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A812B5E-C5B9-410A-9183-6986D6189289}"/>
              </a:ext>
            </a:extLst>
          </p:cNvPr>
          <p:cNvCxnSpPr>
            <a:cxnSpLocks/>
          </p:cNvCxnSpPr>
          <p:nvPr/>
        </p:nvCxnSpPr>
        <p:spPr>
          <a:xfrm flipV="1">
            <a:off x="265900" y="3656442"/>
            <a:ext cx="3877491" cy="1"/>
          </a:xfrm>
          <a:prstGeom prst="line">
            <a:avLst/>
          </a:prstGeom>
          <a:ln w="34925">
            <a:prstDash val="dash"/>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AF309839-AA4C-4431-80C5-6BDA5151FEB1}"/>
              </a:ext>
            </a:extLst>
          </p:cNvPr>
          <p:cNvCxnSpPr>
            <a:cxnSpLocks/>
          </p:cNvCxnSpPr>
          <p:nvPr/>
        </p:nvCxnSpPr>
        <p:spPr>
          <a:xfrm flipV="1">
            <a:off x="7610070" y="1197542"/>
            <a:ext cx="17739" cy="4108095"/>
          </a:xfrm>
          <a:prstGeom prst="line">
            <a:avLst/>
          </a:prstGeom>
          <a:ln w="34925">
            <a:prstDash val="dash"/>
          </a:ln>
        </p:spPr>
        <p:style>
          <a:lnRef idx="1">
            <a:schemeClr val="dk1"/>
          </a:lnRef>
          <a:fillRef idx="0">
            <a:schemeClr val="dk1"/>
          </a:fillRef>
          <a:effectRef idx="0">
            <a:schemeClr val="dk1"/>
          </a:effectRef>
          <a:fontRef idx="minor">
            <a:schemeClr val="tx1"/>
          </a:fontRef>
        </p:style>
      </p:cxnSp>
      <p:pic>
        <p:nvPicPr>
          <p:cNvPr id="31" name="Picture 30">
            <a:extLst>
              <a:ext uri="{FF2B5EF4-FFF2-40B4-BE49-F238E27FC236}">
                <a16:creationId xmlns:a16="http://schemas.microsoft.com/office/drawing/2014/main" id="{7CE0850A-B28D-48F7-84BE-AA6EB6C772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38373" y="927155"/>
            <a:ext cx="2049992" cy="1204759"/>
          </a:xfrm>
          <a:prstGeom prst="rect">
            <a:avLst/>
          </a:prstGeom>
        </p:spPr>
      </p:pic>
      <p:sp>
        <p:nvSpPr>
          <p:cNvPr id="32" name="Rectangle 31">
            <a:extLst>
              <a:ext uri="{FF2B5EF4-FFF2-40B4-BE49-F238E27FC236}">
                <a16:creationId xmlns:a16="http://schemas.microsoft.com/office/drawing/2014/main" id="{BA16E63A-5663-4DDE-B142-F8003685AFD6}"/>
              </a:ext>
            </a:extLst>
          </p:cNvPr>
          <p:cNvSpPr/>
          <p:nvPr/>
        </p:nvSpPr>
        <p:spPr>
          <a:xfrm>
            <a:off x="7731479" y="3712703"/>
            <a:ext cx="4505986" cy="1938992"/>
          </a:xfrm>
          <a:prstGeom prst="rect">
            <a:avLst/>
          </a:prstGeom>
        </p:spPr>
        <p:txBody>
          <a:bodyPr wrap="square">
            <a:spAutoFit/>
          </a:bodyPr>
          <a:lstStyle/>
          <a:p>
            <a:r>
              <a:rPr lang="en-US" b="1" dirty="0">
                <a:solidFill>
                  <a:srgbClr val="2F3649"/>
                </a:solidFill>
                <a:latin typeface="Source Sans Pro" panose="020B0503030403020204" pitchFamily="34" charset="0"/>
              </a:rPr>
              <a:t>Creation of NN is easy: </a:t>
            </a:r>
          </a:p>
          <a:p>
            <a:pPr marL="91440" lvl="1" indent="-285750">
              <a:buFont typeface="Arial" panose="020B0604020202020204" pitchFamily="34" charset="0"/>
              <a:buChar char="•"/>
            </a:pPr>
            <a:r>
              <a:rPr lang="en-US" b="1" dirty="0">
                <a:solidFill>
                  <a:srgbClr val="2F3649"/>
                </a:solidFill>
                <a:latin typeface="Source Sans Pro" panose="020B0503030403020204" pitchFamily="34" charset="0"/>
              </a:rPr>
              <a:t>Sonnet first Constructs Python Object </a:t>
            </a:r>
            <a:r>
              <a:rPr lang="en-US" sz="1200" b="1" dirty="0">
                <a:solidFill>
                  <a:srgbClr val="2F3649"/>
                </a:solidFill>
                <a:latin typeface="Source Sans Pro" panose="020B0503030403020204" pitchFamily="34" charset="0"/>
              </a:rPr>
              <a:t>(which rep some part of NN)</a:t>
            </a:r>
          </a:p>
          <a:p>
            <a:pPr marL="91440" lvl="1" indent="-285750">
              <a:buFont typeface="Arial" panose="020B0604020202020204" pitchFamily="34" charset="0"/>
              <a:buChar char="•"/>
            </a:pPr>
            <a:r>
              <a:rPr lang="en-US" b="1" dirty="0">
                <a:solidFill>
                  <a:srgbClr val="2F3649"/>
                </a:solidFill>
                <a:latin typeface="Source Sans Pro" panose="020B0503030403020204" pitchFamily="34" charset="0"/>
              </a:rPr>
              <a:t>Then, separately connects these objects into the computational graph </a:t>
            </a:r>
          </a:p>
          <a:p>
            <a:pPr marL="91440" lvl="1" indent="-285750">
              <a:buFont typeface="Arial" panose="020B0604020202020204" pitchFamily="34" charset="0"/>
              <a:buChar char="•"/>
            </a:pPr>
            <a:r>
              <a:rPr lang="en-US" b="1" dirty="0">
                <a:solidFill>
                  <a:srgbClr val="2F3649"/>
                </a:solidFill>
                <a:latin typeface="Source Sans Pro" panose="020B0503030403020204" pitchFamily="34" charset="0"/>
              </a:rPr>
              <a:t>This module simplify training process</a:t>
            </a:r>
          </a:p>
          <a:p>
            <a:pPr marL="91440" lvl="1" indent="-285750">
              <a:buFont typeface="Arial" panose="020B0604020202020204" pitchFamily="34" charset="0"/>
              <a:buChar char="•"/>
            </a:pPr>
            <a:r>
              <a:rPr lang="en-US" b="1" dirty="0">
                <a:solidFill>
                  <a:srgbClr val="2F3649"/>
                </a:solidFill>
                <a:latin typeface="Source Sans Pro" panose="020B0503030403020204" pitchFamily="34" charset="0"/>
              </a:rPr>
              <a:t>Can be implemented in higher level</a:t>
            </a:r>
            <a:endParaRPr lang="en-AU" b="1" dirty="0">
              <a:solidFill>
                <a:srgbClr val="2F3649"/>
              </a:solidFill>
              <a:latin typeface="Source Sans Pro" panose="020B0503030403020204" pitchFamily="34" charset="0"/>
            </a:endParaRPr>
          </a:p>
        </p:txBody>
      </p:sp>
      <p:sp>
        <p:nvSpPr>
          <p:cNvPr id="33" name="Rectangle 32">
            <a:extLst>
              <a:ext uri="{FF2B5EF4-FFF2-40B4-BE49-F238E27FC236}">
                <a16:creationId xmlns:a16="http://schemas.microsoft.com/office/drawing/2014/main" id="{B77E06AB-7842-4CCC-B79A-EEB693A267D1}"/>
              </a:ext>
            </a:extLst>
          </p:cNvPr>
          <p:cNvSpPr/>
          <p:nvPr/>
        </p:nvSpPr>
        <p:spPr>
          <a:xfrm>
            <a:off x="7731479" y="2359455"/>
            <a:ext cx="4505986" cy="1200329"/>
          </a:xfrm>
          <a:prstGeom prst="rect">
            <a:avLst/>
          </a:prstGeom>
        </p:spPr>
        <p:txBody>
          <a:bodyPr wrap="square">
            <a:spAutoFit/>
          </a:bodyPr>
          <a:lstStyle/>
          <a:p>
            <a:r>
              <a:rPr lang="en-US" b="1" dirty="0">
                <a:solidFill>
                  <a:srgbClr val="2F3649"/>
                </a:solidFill>
                <a:latin typeface="Source Sans Pro" panose="020B0503030403020204" pitchFamily="34" charset="0"/>
              </a:rPr>
              <a:t>DeepMind: The most prominent AI research lab does not use </a:t>
            </a:r>
            <a:r>
              <a:rPr lang="en-US" b="1" dirty="0" err="1">
                <a:solidFill>
                  <a:srgbClr val="2F3649"/>
                </a:solidFill>
                <a:latin typeface="Source Sans Pro" panose="020B0503030403020204" pitchFamily="34" charset="0"/>
              </a:rPr>
              <a:t>PyTorch</a:t>
            </a:r>
            <a:endParaRPr lang="en-US" b="1" dirty="0">
              <a:solidFill>
                <a:srgbClr val="2F3649"/>
              </a:solidFill>
              <a:latin typeface="Source Sans Pro" panose="020B0503030403020204" pitchFamily="34" charset="0"/>
            </a:endParaRPr>
          </a:p>
          <a:p>
            <a:endParaRPr lang="en-US" b="1" dirty="0">
              <a:solidFill>
                <a:srgbClr val="2F3649"/>
              </a:solidFill>
              <a:latin typeface="Source Sans Pro" panose="020B0503030403020204" pitchFamily="34" charset="0"/>
            </a:endParaRPr>
          </a:p>
          <a:p>
            <a:r>
              <a:rPr lang="en-US" b="1" dirty="0">
                <a:solidFill>
                  <a:srgbClr val="2F3649"/>
                </a:solidFill>
                <a:latin typeface="Source Sans Pro" panose="020B0503030403020204" pitchFamily="34" charset="0"/>
              </a:rPr>
              <a:t>Sonnet: is built on the top of TF</a:t>
            </a:r>
            <a:endParaRPr lang="en-AU" b="1" dirty="0">
              <a:solidFill>
                <a:srgbClr val="2F3649"/>
              </a:solidFill>
              <a:latin typeface="Source Sans Pro" panose="020B0503030403020204" pitchFamily="34" charset="0"/>
            </a:endParaRPr>
          </a:p>
        </p:txBody>
      </p:sp>
    </p:spTree>
    <p:extLst>
      <p:ext uri="{BB962C8B-B14F-4D97-AF65-F5344CB8AC3E}">
        <p14:creationId xmlns:p14="http://schemas.microsoft.com/office/powerpoint/2010/main" val="2378034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A3BFED7C-CE86-4B86-9C21-6FE1815A63FB}"/>
              </a:ext>
            </a:extLst>
          </p:cNvPr>
          <p:cNvSpPr>
            <a:spLocks noGrp="1"/>
          </p:cNvSpPr>
          <p:nvPr>
            <p:ph type="ctrTitle"/>
          </p:nvPr>
        </p:nvSpPr>
        <p:spPr>
          <a:xfrm>
            <a:off x="545612" y="193890"/>
            <a:ext cx="11436491" cy="492443"/>
          </a:xfrm>
        </p:spPr>
        <p:txBody>
          <a:bodyPr>
            <a:normAutofit/>
          </a:bodyPr>
          <a:lstStyle/>
          <a:p>
            <a:r>
              <a:rPr lang="en-AU" sz="2400" dirty="0"/>
              <a:t>Deep Learning Frameworks Comparison</a:t>
            </a:r>
            <a:endParaRPr lang="en-US" sz="2400" dirty="0"/>
          </a:p>
        </p:txBody>
      </p:sp>
      <p:cxnSp>
        <p:nvCxnSpPr>
          <p:cNvPr id="29" name="Straight Connector 28">
            <a:extLst>
              <a:ext uri="{FF2B5EF4-FFF2-40B4-BE49-F238E27FC236}">
                <a16:creationId xmlns:a16="http://schemas.microsoft.com/office/drawing/2014/main" id="{59CED419-635C-4280-9F76-10E3EC0B5164}"/>
              </a:ext>
            </a:extLst>
          </p:cNvPr>
          <p:cNvCxnSpPr>
            <a:cxnSpLocks/>
          </p:cNvCxnSpPr>
          <p:nvPr/>
        </p:nvCxnSpPr>
        <p:spPr>
          <a:xfrm>
            <a:off x="359229" y="644843"/>
            <a:ext cx="11519883"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A3B7F80-E397-42C6-BBBD-831EEA8B4B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84" y="873484"/>
            <a:ext cx="3259640" cy="1672362"/>
          </a:xfrm>
          <a:prstGeom prst="rect">
            <a:avLst/>
          </a:prstGeom>
        </p:spPr>
      </p:pic>
      <p:sp>
        <p:nvSpPr>
          <p:cNvPr id="8" name="Rectangle 7">
            <a:extLst>
              <a:ext uri="{FF2B5EF4-FFF2-40B4-BE49-F238E27FC236}">
                <a16:creationId xmlns:a16="http://schemas.microsoft.com/office/drawing/2014/main" id="{2652D13C-6638-4897-8107-5CDD7C9E3085}"/>
              </a:ext>
            </a:extLst>
          </p:cNvPr>
          <p:cNvSpPr/>
          <p:nvPr/>
        </p:nvSpPr>
        <p:spPr>
          <a:xfrm>
            <a:off x="153485" y="3574663"/>
            <a:ext cx="3385067" cy="646331"/>
          </a:xfrm>
          <a:prstGeom prst="rect">
            <a:avLst/>
          </a:prstGeom>
        </p:spPr>
        <p:txBody>
          <a:bodyPr wrap="square">
            <a:spAutoFit/>
          </a:bodyPr>
          <a:lstStyle/>
          <a:p>
            <a:pPr marL="285750" indent="-285750">
              <a:buFont typeface="Arial" panose="020B0604020202020204" pitchFamily="34" charset="0"/>
              <a:buChar char="•"/>
            </a:pPr>
            <a:r>
              <a:rPr lang="en-US" b="1" dirty="0">
                <a:solidFill>
                  <a:srgbClr val="2F3649"/>
                </a:solidFill>
                <a:latin typeface="Source Sans Pro" panose="020B0503030403020204" pitchFamily="34" charset="0"/>
              </a:rPr>
              <a:t>Training</a:t>
            </a:r>
          </a:p>
          <a:p>
            <a:pPr marL="285750" indent="-285750">
              <a:buFont typeface="Arial" panose="020B0604020202020204" pitchFamily="34" charset="0"/>
              <a:buChar char="•"/>
            </a:pPr>
            <a:r>
              <a:rPr lang="en-US" b="1" dirty="0">
                <a:solidFill>
                  <a:srgbClr val="2F3649"/>
                </a:solidFill>
                <a:latin typeface="Source Sans Pro" panose="020B0503030403020204" pitchFamily="34" charset="0"/>
              </a:rPr>
              <a:t>Prototyping</a:t>
            </a:r>
            <a:endParaRPr lang="en-AU" b="1" dirty="0">
              <a:solidFill>
                <a:srgbClr val="2F3649"/>
              </a:solidFill>
              <a:latin typeface="Source Sans Pro" panose="020B0503030403020204" pitchFamily="34" charset="0"/>
            </a:endParaRPr>
          </a:p>
        </p:txBody>
      </p:sp>
      <p:sp>
        <p:nvSpPr>
          <p:cNvPr id="9" name="Rectangle 8">
            <a:extLst>
              <a:ext uri="{FF2B5EF4-FFF2-40B4-BE49-F238E27FC236}">
                <a16:creationId xmlns:a16="http://schemas.microsoft.com/office/drawing/2014/main" id="{98015CF3-79D9-4385-87C1-85D75ADD9121}"/>
              </a:ext>
            </a:extLst>
          </p:cNvPr>
          <p:cNvSpPr/>
          <p:nvPr/>
        </p:nvSpPr>
        <p:spPr>
          <a:xfrm>
            <a:off x="153484" y="2651333"/>
            <a:ext cx="3385067" cy="923330"/>
          </a:xfrm>
          <a:prstGeom prst="rect">
            <a:avLst/>
          </a:prstGeom>
        </p:spPr>
        <p:txBody>
          <a:bodyPr wrap="square">
            <a:spAutoFit/>
          </a:bodyPr>
          <a:lstStyle/>
          <a:p>
            <a:pPr marL="285750" indent="-285750">
              <a:buFont typeface="Arial" panose="020B0604020202020204" pitchFamily="34" charset="0"/>
              <a:buChar char="•"/>
            </a:pPr>
            <a:r>
              <a:rPr lang="en-US" b="1" dirty="0">
                <a:solidFill>
                  <a:srgbClr val="2F3649"/>
                </a:solidFill>
                <a:latin typeface="Source Sans Pro" panose="020B0503030403020204" pitchFamily="34" charset="0"/>
              </a:rPr>
              <a:t>For Beginners</a:t>
            </a:r>
          </a:p>
          <a:p>
            <a:pPr marL="285750" indent="-285750">
              <a:buFont typeface="Arial" panose="020B0604020202020204" pitchFamily="34" charset="0"/>
              <a:buChar char="•"/>
            </a:pPr>
            <a:r>
              <a:rPr lang="en-US" b="1" dirty="0">
                <a:solidFill>
                  <a:srgbClr val="2F3649"/>
                </a:solidFill>
                <a:latin typeface="Source Sans Pro" panose="020B0503030403020204" pitchFamily="34" charset="0"/>
              </a:rPr>
              <a:t>Simple and easy code style</a:t>
            </a:r>
          </a:p>
          <a:p>
            <a:pPr marL="285750" indent="-285750">
              <a:buFont typeface="Arial" panose="020B0604020202020204" pitchFamily="34" charset="0"/>
              <a:buChar char="•"/>
            </a:pPr>
            <a:r>
              <a:rPr lang="en-US" b="1" dirty="0">
                <a:solidFill>
                  <a:srgbClr val="2F3649"/>
                </a:solidFill>
                <a:latin typeface="Source Sans Pro" panose="020B0503030403020204" pitchFamily="34" charset="0"/>
              </a:rPr>
              <a:t>A few lines of code</a:t>
            </a:r>
            <a:endParaRPr lang="en-AU" b="1" dirty="0">
              <a:solidFill>
                <a:srgbClr val="2F3649"/>
              </a:solidFill>
              <a:latin typeface="Source Sans Pro" panose="020B0503030403020204" pitchFamily="34" charset="0"/>
            </a:endParaRPr>
          </a:p>
        </p:txBody>
      </p:sp>
      <p:sp>
        <p:nvSpPr>
          <p:cNvPr id="10" name="Rectangle 9">
            <a:extLst>
              <a:ext uri="{FF2B5EF4-FFF2-40B4-BE49-F238E27FC236}">
                <a16:creationId xmlns:a16="http://schemas.microsoft.com/office/drawing/2014/main" id="{8441C175-7C72-4558-BD61-C743D47B5059}"/>
              </a:ext>
            </a:extLst>
          </p:cNvPr>
          <p:cNvSpPr/>
          <p:nvPr/>
        </p:nvSpPr>
        <p:spPr>
          <a:xfrm>
            <a:off x="153485" y="4308156"/>
            <a:ext cx="3999416" cy="1477328"/>
          </a:xfrm>
          <a:prstGeom prst="rect">
            <a:avLst/>
          </a:prstGeom>
        </p:spPr>
        <p:txBody>
          <a:bodyPr wrap="square">
            <a:spAutoFit/>
          </a:bodyPr>
          <a:lstStyle/>
          <a:p>
            <a:r>
              <a:rPr lang="en-US" b="1" dirty="0">
                <a:solidFill>
                  <a:srgbClr val="2F3649"/>
                </a:solidFill>
                <a:latin typeface="Source Sans Pro" panose="020B0503030403020204" pitchFamily="34" charset="0"/>
              </a:rPr>
              <a:t>Dark Side:</a:t>
            </a:r>
          </a:p>
          <a:p>
            <a:pPr marL="285750" indent="-285750">
              <a:buFont typeface="Arial" panose="020B0604020202020204" pitchFamily="34" charset="0"/>
              <a:buChar char="•"/>
            </a:pPr>
            <a:r>
              <a:rPr lang="en-US" b="1" dirty="0">
                <a:solidFill>
                  <a:srgbClr val="2F3649"/>
                </a:solidFill>
                <a:latin typeface="Source Sans Pro" panose="020B0503030403020204" pitchFamily="34" charset="0"/>
              </a:rPr>
              <a:t>High level programming</a:t>
            </a:r>
          </a:p>
          <a:p>
            <a:pPr marL="285750" indent="-285750">
              <a:buFont typeface="Arial" panose="020B0604020202020204" pitchFamily="34" charset="0"/>
              <a:buChar char="•"/>
            </a:pPr>
            <a:r>
              <a:rPr lang="en-US" b="1" dirty="0">
                <a:solidFill>
                  <a:srgbClr val="2F3649"/>
                </a:solidFill>
                <a:latin typeface="Source Sans Pro" panose="020B0503030403020204" pitchFamily="34" charset="0"/>
              </a:rPr>
              <a:t>Not easy to customize</a:t>
            </a:r>
          </a:p>
          <a:p>
            <a:pPr marL="285750" indent="-285750">
              <a:buFont typeface="Arial" panose="020B0604020202020204" pitchFamily="34" charset="0"/>
              <a:buChar char="•"/>
            </a:pPr>
            <a:r>
              <a:rPr lang="en-US" b="1" dirty="0">
                <a:solidFill>
                  <a:srgbClr val="2F3649"/>
                </a:solidFill>
                <a:latin typeface="Source Sans Pro" panose="020B0503030403020204" pitchFamily="34" charset="0"/>
              </a:rPr>
              <a:t>Constrained to TF, Theano, CNTK</a:t>
            </a:r>
          </a:p>
          <a:p>
            <a:pPr marL="285750" indent="-285750">
              <a:buFont typeface="Arial" panose="020B0604020202020204" pitchFamily="34" charset="0"/>
              <a:buChar char="•"/>
            </a:pPr>
            <a:r>
              <a:rPr lang="en-US" b="1" dirty="0">
                <a:solidFill>
                  <a:srgbClr val="2F3649"/>
                </a:solidFill>
                <a:latin typeface="Source Sans Pro" panose="020B0503030403020204" pitchFamily="34" charset="0"/>
              </a:rPr>
              <a:t>Less functionality than low level </a:t>
            </a:r>
            <a:endParaRPr lang="en-AU" b="1" dirty="0">
              <a:solidFill>
                <a:srgbClr val="2F3649"/>
              </a:solidFill>
              <a:latin typeface="Source Sans Pro" panose="020B0503030403020204" pitchFamily="34" charset="0"/>
            </a:endParaRPr>
          </a:p>
        </p:txBody>
      </p:sp>
      <p:cxnSp>
        <p:nvCxnSpPr>
          <p:cNvPr id="11" name="Straight Connector 10">
            <a:extLst>
              <a:ext uri="{FF2B5EF4-FFF2-40B4-BE49-F238E27FC236}">
                <a16:creationId xmlns:a16="http://schemas.microsoft.com/office/drawing/2014/main" id="{0E7BA0D6-00B1-4282-A875-D8BFF81B1722}"/>
              </a:ext>
            </a:extLst>
          </p:cNvPr>
          <p:cNvCxnSpPr>
            <a:cxnSpLocks/>
          </p:cNvCxnSpPr>
          <p:nvPr/>
        </p:nvCxnSpPr>
        <p:spPr>
          <a:xfrm flipV="1">
            <a:off x="3948250" y="1240175"/>
            <a:ext cx="17739" cy="4108095"/>
          </a:xfrm>
          <a:prstGeom prst="line">
            <a:avLst/>
          </a:prstGeom>
          <a:ln w="34925">
            <a:prstDash val="dash"/>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1E8E89B5-7C97-4D06-ABF8-F0671ACEA1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5687" y="790256"/>
            <a:ext cx="2332565" cy="694059"/>
          </a:xfrm>
          <a:prstGeom prst="rect">
            <a:avLst/>
          </a:prstGeom>
        </p:spPr>
      </p:pic>
      <p:pic>
        <p:nvPicPr>
          <p:cNvPr id="13" name="Picture 12">
            <a:extLst>
              <a:ext uri="{FF2B5EF4-FFF2-40B4-BE49-F238E27FC236}">
                <a16:creationId xmlns:a16="http://schemas.microsoft.com/office/drawing/2014/main" id="{643DBA98-CB25-4AB5-9F13-06949DBC8B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88504" y="2743200"/>
            <a:ext cx="3415536" cy="2210821"/>
          </a:xfrm>
          <a:prstGeom prst="rect">
            <a:avLst/>
          </a:prstGeom>
        </p:spPr>
      </p:pic>
      <p:cxnSp>
        <p:nvCxnSpPr>
          <p:cNvPr id="16" name="Straight Connector 15">
            <a:extLst>
              <a:ext uri="{FF2B5EF4-FFF2-40B4-BE49-F238E27FC236}">
                <a16:creationId xmlns:a16="http://schemas.microsoft.com/office/drawing/2014/main" id="{C975B75A-E85F-4061-A0FF-D7EFC71C90E5}"/>
              </a:ext>
            </a:extLst>
          </p:cNvPr>
          <p:cNvCxnSpPr>
            <a:cxnSpLocks/>
          </p:cNvCxnSpPr>
          <p:nvPr/>
        </p:nvCxnSpPr>
        <p:spPr>
          <a:xfrm flipV="1">
            <a:off x="8498478" y="1185747"/>
            <a:ext cx="17739" cy="4108095"/>
          </a:xfrm>
          <a:prstGeom prst="line">
            <a:avLst/>
          </a:prstGeom>
          <a:ln w="34925">
            <a:prstDash val="dash"/>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2540594C-79C0-4910-840E-C5E49D99F06B}"/>
              </a:ext>
            </a:extLst>
          </p:cNvPr>
          <p:cNvSpPr/>
          <p:nvPr/>
        </p:nvSpPr>
        <p:spPr>
          <a:xfrm>
            <a:off x="4063681" y="1554210"/>
            <a:ext cx="4328035" cy="1477328"/>
          </a:xfrm>
          <a:prstGeom prst="rect">
            <a:avLst/>
          </a:prstGeom>
        </p:spPr>
        <p:txBody>
          <a:bodyPr wrap="square">
            <a:spAutoFit/>
          </a:bodyPr>
          <a:lstStyle/>
          <a:p>
            <a:pPr marL="285750" indent="-285750">
              <a:buFont typeface="Arial" panose="020B0604020202020204" pitchFamily="34" charset="0"/>
              <a:buChar char="•"/>
            </a:pPr>
            <a:r>
              <a:rPr lang="en-US" b="1" dirty="0">
                <a:solidFill>
                  <a:srgbClr val="2F3649"/>
                </a:solidFill>
                <a:latin typeface="Source Sans Pro" panose="020B0503030403020204" pitchFamily="34" charset="0"/>
              </a:rPr>
              <a:t>Famous as Scalability</a:t>
            </a:r>
          </a:p>
          <a:p>
            <a:pPr marL="285750" indent="-285750">
              <a:buFont typeface="Arial" panose="020B0604020202020204" pitchFamily="34" charset="0"/>
              <a:buChar char="•"/>
            </a:pPr>
            <a:r>
              <a:rPr lang="en-US" b="1" dirty="0">
                <a:solidFill>
                  <a:srgbClr val="2F3649"/>
                </a:solidFill>
                <a:latin typeface="Source Sans Pro" panose="020B0503030403020204" pitchFamily="34" charset="0"/>
              </a:rPr>
              <a:t>NLP, speech, and forecasting</a:t>
            </a:r>
          </a:p>
          <a:p>
            <a:pPr marL="285750" indent="-285750">
              <a:buFont typeface="Arial" panose="020B0604020202020204" pitchFamily="34" charset="0"/>
              <a:buChar char="•"/>
            </a:pPr>
            <a:r>
              <a:rPr lang="en-US" b="1" dirty="0">
                <a:solidFill>
                  <a:srgbClr val="2F3649"/>
                </a:solidFill>
                <a:latin typeface="Source Sans Pro" panose="020B0503030403020204" pitchFamily="34" charset="0"/>
              </a:rPr>
              <a:t>Quite fast</a:t>
            </a:r>
          </a:p>
          <a:p>
            <a:pPr marL="285750" indent="-285750">
              <a:buFont typeface="Arial" panose="020B0604020202020204" pitchFamily="34" charset="0"/>
              <a:buChar char="•"/>
            </a:pPr>
            <a:r>
              <a:rPr lang="en-US" b="1" dirty="0">
                <a:solidFill>
                  <a:srgbClr val="2F3649"/>
                </a:solidFill>
                <a:latin typeface="Source Sans Pro" panose="020B0503030403020204" pitchFamily="34" charset="0"/>
              </a:rPr>
              <a:t>Many programming language, Python, R, Scala, JavaScript, C++, </a:t>
            </a:r>
            <a:r>
              <a:rPr lang="en-US" b="1" dirty="0" err="1">
                <a:solidFill>
                  <a:srgbClr val="2F3649"/>
                </a:solidFill>
                <a:latin typeface="Source Sans Pro" panose="020B0503030403020204" pitchFamily="34" charset="0"/>
              </a:rPr>
              <a:t>etc</a:t>
            </a:r>
            <a:endParaRPr lang="en-AU" b="1" dirty="0">
              <a:solidFill>
                <a:srgbClr val="2F3649"/>
              </a:solidFill>
              <a:latin typeface="Source Sans Pro" panose="020B0503030403020204" pitchFamily="34" charset="0"/>
            </a:endParaRPr>
          </a:p>
        </p:txBody>
      </p:sp>
      <p:sp>
        <p:nvSpPr>
          <p:cNvPr id="18" name="Rectangle 17">
            <a:extLst>
              <a:ext uri="{FF2B5EF4-FFF2-40B4-BE49-F238E27FC236}">
                <a16:creationId xmlns:a16="http://schemas.microsoft.com/office/drawing/2014/main" id="{B9814F20-B622-4805-8A53-3CDF598838FF}"/>
              </a:ext>
            </a:extLst>
          </p:cNvPr>
          <p:cNvSpPr/>
          <p:nvPr/>
        </p:nvSpPr>
        <p:spPr>
          <a:xfrm>
            <a:off x="4099604" y="3239794"/>
            <a:ext cx="3999416" cy="1754326"/>
          </a:xfrm>
          <a:prstGeom prst="rect">
            <a:avLst/>
          </a:prstGeom>
        </p:spPr>
        <p:txBody>
          <a:bodyPr wrap="square">
            <a:spAutoFit/>
          </a:bodyPr>
          <a:lstStyle/>
          <a:p>
            <a:r>
              <a:rPr lang="en-US" b="1" dirty="0">
                <a:solidFill>
                  <a:srgbClr val="2F3649"/>
                </a:solidFill>
                <a:latin typeface="Source Sans Pro" panose="020B0503030403020204" pitchFamily="34" charset="0"/>
              </a:rPr>
              <a:t>Dark Side:</a:t>
            </a:r>
          </a:p>
          <a:p>
            <a:pPr marL="285750" indent="-285750">
              <a:buFont typeface="Arial" panose="020B0604020202020204" pitchFamily="34" charset="0"/>
              <a:buChar char="•"/>
            </a:pPr>
            <a:r>
              <a:rPr lang="en-US" b="1" dirty="0">
                <a:solidFill>
                  <a:srgbClr val="2F3649"/>
                </a:solidFill>
                <a:latin typeface="Source Sans Pro" panose="020B0503030403020204" pitchFamily="34" charset="0"/>
              </a:rPr>
              <a:t>Much smaller community behind</a:t>
            </a:r>
          </a:p>
          <a:p>
            <a:pPr marL="285750" indent="-285750">
              <a:buFont typeface="Arial" panose="020B0604020202020204" pitchFamily="34" charset="0"/>
              <a:buChar char="•"/>
            </a:pPr>
            <a:r>
              <a:rPr lang="en-US" b="1" dirty="0">
                <a:solidFill>
                  <a:srgbClr val="2F3649"/>
                </a:solidFill>
                <a:latin typeface="Source Sans Pro" panose="020B0503030403020204" pitchFamily="34" charset="0"/>
              </a:rPr>
              <a:t>Not popular for research</a:t>
            </a:r>
          </a:p>
          <a:p>
            <a:pPr marL="285750" indent="-285750">
              <a:buFont typeface="Arial" panose="020B0604020202020204" pitchFamily="34" charset="0"/>
              <a:buChar char="•"/>
            </a:pPr>
            <a:r>
              <a:rPr lang="en-US" b="1" dirty="0">
                <a:solidFill>
                  <a:srgbClr val="2F3649"/>
                </a:solidFill>
                <a:latin typeface="Source Sans Pro" panose="020B0503030403020204" pitchFamily="34" charset="0"/>
              </a:rPr>
              <a:t>However it is good for big industry projects, since it is new, not receive support once needed </a:t>
            </a:r>
            <a:endParaRPr lang="en-AU" b="1" dirty="0">
              <a:solidFill>
                <a:srgbClr val="2F3649"/>
              </a:solidFill>
              <a:latin typeface="Source Sans Pro" panose="020B0503030403020204" pitchFamily="34" charset="0"/>
            </a:endParaRPr>
          </a:p>
        </p:txBody>
      </p:sp>
      <p:pic>
        <p:nvPicPr>
          <p:cNvPr id="15" name="Picture 14">
            <a:extLst>
              <a:ext uri="{FF2B5EF4-FFF2-40B4-BE49-F238E27FC236}">
                <a16:creationId xmlns:a16="http://schemas.microsoft.com/office/drawing/2014/main" id="{D774703B-2DD4-45C6-9F10-CF5CAD0C1D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15030" y="1150616"/>
            <a:ext cx="1566865" cy="604700"/>
          </a:xfrm>
          <a:prstGeom prst="rect">
            <a:avLst/>
          </a:prstGeom>
        </p:spPr>
      </p:pic>
      <p:pic>
        <p:nvPicPr>
          <p:cNvPr id="20" name="Picture 19">
            <a:extLst>
              <a:ext uri="{FF2B5EF4-FFF2-40B4-BE49-F238E27FC236}">
                <a16:creationId xmlns:a16="http://schemas.microsoft.com/office/drawing/2014/main" id="{733DFD17-0660-4714-B8C5-2593062B80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24899" y="1023850"/>
            <a:ext cx="1232085" cy="628654"/>
          </a:xfrm>
          <a:prstGeom prst="rect">
            <a:avLst/>
          </a:prstGeom>
        </p:spPr>
      </p:pic>
      <p:pic>
        <p:nvPicPr>
          <p:cNvPr id="22" name="Picture 21">
            <a:extLst>
              <a:ext uri="{FF2B5EF4-FFF2-40B4-BE49-F238E27FC236}">
                <a16:creationId xmlns:a16="http://schemas.microsoft.com/office/drawing/2014/main" id="{89EA1B84-0D55-4DD3-A237-644854DD3C8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40941" y="1898545"/>
            <a:ext cx="1785698" cy="419983"/>
          </a:xfrm>
          <a:prstGeom prst="rect">
            <a:avLst/>
          </a:prstGeom>
        </p:spPr>
      </p:pic>
    </p:spTree>
    <p:extLst>
      <p:ext uri="{BB962C8B-B14F-4D97-AF65-F5344CB8AC3E}">
        <p14:creationId xmlns:p14="http://schemas.microsoft.com/office/powerpoint/2010/main" val="72046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A3BFED7C-CE86-4B86-9C21-6FE1815A63FB}"/>
              </a:ext>
            </a:extLst>
          </p:cNvPr>
          <p:cNvSpPr>
            <a:spLocks noGrp="1"/>
          </p:cNvSpPr>
          <p:nvPr>
            <p:ph type="ctrTitle"/>
          </p:nvPr>
        </p:nvSpPr>
        <p:spPr>
          <a:xfrm>
            <a:off x="2893843" y="145284"/>
            <a:ext cx="7979693" cy="492443"/>
          </a:xfrm>
        </p:spPr>
        <p:txBody>
          <a:bodyPr>
            <a:normAutofit/>
          </a:bodyPr>
          <a:lstStyle/>
          <a:p>
            <a:r>
              <a:rPr lang="en-AU" sz="2400" dirty="0"/>
              <a:t>AI &amp; Robotics in Medical Practices  </a:t>
            </a:r>
            <a:endParaRPr lang="en-US" sz="2400" dirty="0"/>
          </a:p>
        </p:txBody>
      </p:sp>
      <p:sp>
        <p:nvSpPr>
          <p:cNvPr id="2" name="Rectangle 1">
            <a:extLst>
              <a:ext uri="{FF2B5EF4-FFF2-40B4-BE49-F238E27FC236}">
                <a16:creationId xmlns:a16="http://schemas.microsoft.com/office/drawing/2014/main" id="{A14D31B7-A4C2-4FD6-AD54-2D6E1A725F04}"/>
              </a:ext>
            </a:extLst>
          </p:cNvPr>
          <p:cNvSpPr/>
          <p:nvPr/>
        </p:nvSpPr>
        <p:spPr>
          <a:xfrm>
            <a:off x="3569247" y="1286297"/>
            <a:ext cx="4900444" cy="523220"/>
          </a:xfrm>
          <a:prstGeom prst="rect">
            <a:avLst/>
          </a:prstGeom>
        </p:spPr>
        <p:txBody>
          <a:bodyPr wrap="none">
            <a:spAutoFit/>
          </a:bodyPr>
          <a:lstStyle/>
          <a:p>
            <a:r>
              <a:rPr lang="en-US" sz="2800" b="1" dirty="0"/>
              <a:t>Use cases in Healthcare domain</a:t>
            </a:r>
            <a:endParaRPr lang="en-AU" sz="2800" b="1" dirty="0"/>
          </a:p>
        </p:txBody>
      </p:sp>
      <p:sp>
        <p:nvSpPr>
          <p:cNvPr id="9" name="Rectangle 8">
            <a:extLst>
              <a:ext uri="{FF2B5EF4-FFF2-40B4-BE49-F238E27FC236}">
                <a16:creationId xmlns:a16="http://schemas.microsoft.com/office/drawing/2014/main" id="{97B0225D-C562-4E64-B728-888161648251}"/>
              </a:ext>
            </a:extLst>
          </p:cNvPr>
          <p:cNvSpPr/>
          <p:nvPr/>
        </p:nvSpPr>
        <p:spPr>
          <a:xfrm>
            <a:off x="3835688" y="2066836"/>
            <a:ext cx="7202425" cy="1323439"/>
          </a:xfrm>
          <a:prstGeom prst="rect">
            <a:avLst/>
          </a:prstGeom>
        </p:spPr>
        <p:txBody>
          <a:bodyPr wrap="square">
            <a:spAutoFit/>
          </a:bodyPr>
          <a:lstStyle/>
          <a:p>
            <a:pPr marL="742950" lvl="1" indent="-285750">
              <a:buFont typeface="Arial" panose="020B0604020202020204" pitchFamily="34" charset="0"/>
              <a:buChar char="•"/>
            </a:pPr>
            <a:r>
              <a:rPr lang="en-US" sz="2000" b="1" dirty="0"/>
              <a:t>Challenges</a:t>
            </a:r>
          </a:p>
          <a:p>
            <a:pPr marL="742950" lvl="1" indent="-285750">
              <a:buFont typeface="Arial" panose="020B0604020202020204" pitchFamily="34" charset="0"/>
              <a:buChar char="•"/>
            </a:pPr>
            <a:r>
              <a:rPr lang="en-US" sz="2000" b="1" dirty="0"/>
              <a:t>Segmentation, Classification, and Retrieval information</a:t>
            </a:r>
          </a:p>
          <a:p>
            <a:pPr marL="742950" lvl="1" indent="-285750">
              <a:buFont typeface="Arial" panose="020B0604020202020204" pitchFamily="34" charset="0"/>
              <a:buChar char="•"/>
            </a:pPr>
            <a:r>
              <a:rPr lang="en-US" sz="2000" b="1" dirty="0"/>
              <a:t>Robotics and Surgical Automation</a:t>
            </a:r>
          </a:p>
          <a:p>
            <a:pPr marL="742950" lvl="1" indent="-285750">
              <a:buFont typeface="Arial" panose="020B0604020202020204" pitchFamily="34" charset="0"/>
              <a:buChar char="•"/>
            </a:pPr>
            <a:r>
              <a:rPr lang="en-US" sz="2000" b="1" dirty="0"/>
              <a:t>Signal Processing and EEG</a:t>
            </a:r>
          </a:p>
        </p:txBody>
      </p:sp>
    </p:spTree>
    <p:extLst>
      <p:ext uri="{BB962C8B-B14F-4D97-AF65-F5344CB8AC3E}">
        <p14:creationId xmlns:p14="http://schemas.microsoft.com/office/powerpoint/2010/main" val="3354964449"/>
      </p:ext>
    </p:extLst>
  </p:cSld>
  <p:clrMapOvr>
    <a:masterClrMapping/>
  </p:clrMapOvr>
</p:sld>
</file>

<file path=ppt/theme/theme1.xml><?xml version="1.0" encoding="utf-8"?>
<a:theme xmlns:a="http://schemas.openxmlformats.org/drawingml/2006/main" name="Office Theme">
  <a:themeElements>
    <a:clrScheme name="INTELLIFY NEW">
      <a:dk1>
        <a:srgbClr val="2F3649"/>
      </a:dk1>
      <a:lt1>
        <a:srgbClr val="FFFFFF"/>
      </a:lt1>
      <a:dk2>
        <a:srgbClr val="E1E8EE"/>
      </a:dk2>
      <a:lt2>
        <a:srgbClr val="EEECE1"/>
      </a:lt2>
      <a:accent1>
        <a:srgbClr val="F3972C"/>
      </a:accent1>
      <a:accent2>
        <a:srgbClr val="E1E8EE"/>
      </a:accent2>
      <a:accent3>
        <a:srgbClr val="F3972C"/>
      </a:accent3>
      <a:accent4>
        <a:srgbClr val="A9A9A9"/>
      </a:accent4>
      <a:accent5>
        <a:srgbClr val="F2945F"/>
      </a:accent5>
      <a:accent6>
        <a:srgbClr val="F79646"/>
      </a:accent6>
      <a:hlink>
        <a:srgbClr val="F3972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B01C88F6765F34284641AA0E131333A" ma:contentTypeVersion="9" ma:contentTypeDescription="Create a new document." ma:contentTypeScope="" ma:versionID="13230cd5540692e3010402251f9a0c8b">
  <xsd:schema xmlns:xsd="http://www.w3.org/2001/XMLSchema" xmlns:xs="http://www.w3.org/2001/XMLSchema" xmlns:p="http://schemas.microsoft.com/office/2006/metadata/properties" xmlns:ns2="4ee2b948-0e45-4b27-ab57-c769d26295e5" xmlns:ns3="7e99ae0b-507e-4d42-9c11-c4cfa50ee73d" targetNamespace="http://schemas.microsoft.com/office/2006/metadata/properties" ma:root="true" ma:fieldsID="e8514d24ee3a9e97d00f5945b53f0a9d" ns2:_="" ns3:_="">
    <xsd:import namespace="4ee2b948-0e45-4b27-ab57-c769d26295e5"/>
    <xsd:import namespace="7e99ae0b-507e-4d42-9c11-c4cfa50ee73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e2b948-0e45-4b27-ab57-c769d26295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99ae0b-507e-4d42-9c11-c4cfa50ee73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BE4140-A3A2-49CA-A72D-0288FDFC5DCA}">
  <ds:schemaRefs>
    <ds:schemaRef ds:uri="http://schemas.microsoft.com/sharepoint/v3/contenttype/forms"/>
  </ds:schemaRefs>
</ds:datastoreItem>
</file>

<file path=customXml/itemProps2.xml><?xml version="1.0" encoding="utf-8"?>
<ds:datastoreItem xmlns:ds="http://schemas.openxmlformats.org/officeDocument/2006/customXml" ds:itemID="{464DAC15-1812-492C-AA8F-C3B1E82AE1B3}">
  <ds:schemaRefs>
    <ds:schemaRef ds:uri="http://schemas.openxmlformats.org/package/2006/metadata/core-properties"/>
    <ds:schemaRef ds:uri="http://www.w3.org/XML/1998/namespace"/>
    <ds:schemaRef ds:uri="4ee2b948-0e45-4b27-ab57-c769d26295e5"/>
    <ds:schemaRef ds:uri="http://schemas.microsoft.com/office/2006/documentManagement/types"/>
    <ds:schemaRef ds:uri="http://purl.org/dc/elements/1.1/"/>
    <ds:schemaRef ds:uri="http://schemas.microsoft.com/office/infopath/2007/PartnerControls"/>
    <ds:schemaRef ds:uri="http://purl.org/dc/terms/"/>
    <ds:schemaRef ds:uri="http://schemas.microsoft.com/office/2006/metadata/properties"/>
    <ds:schemaRef ds:uri="7e99ae0b-507e-4d42-9c11-c4cfa50ee73d"/>
    <ds:schemaRef ds:uri="http://purl.org/dc/dcmitype/"/>
  </ds:schemaRefs>
</ds:datastoreItem>
</file>

<file path=customXml/itemProps3.xml><?xml version="1.0" encoding="utf-8"?>
<ds:datastoreItem xmlns:ds="http://schemas.openxmlformats.org/officeDocument/2006/customXml" ds:itemID="{B3F24199-D25E-4AC6-AB4C-3F60A94E8B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e2b948-0e45-4b27-ab57-c769d26295e5"/>
    <ds:schemaRef ds:uri="7e99ae0b-507e-4d42-9c11-c4cfa50ee7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6105</TotalTime>
  <Words>1737</Words>
  <Application>Microsoft Office PowerPoint</Application>
  <PresentationFormat>Widescreen</PresentationFormat>
  <Paragraphs>245</Paragraphs>
  <Slides>18</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Source Sans Pro</vt:lpstr>
      <vt:lpstr>Source Sans Pro Semibold</vt:lpstr>
      <vt:lpstr>Office Theme</vt:lpstr>
      <vt:lpstr>PowerPoint Presentation</vt:lpstr>
      <vt:lpstr>Amin Khatami</vt:lpstr>
      <vt:lpstr>Agenda</vt:lpstr>
      <vt:lpstr>Deep Learning Frameworks Comparison</vt:lpstr>
      <vt:lpstr>Deep Learning Frameworks Comparison</vt:lpstr>
      <vt:lpstr>Deep Learning Frameworks Comparison</vt:lpstr>
      <vt:lpstr>Deep Learning Frameworks Comparison</vt:lpstr>
      <vt:lpstr>Deep Learning Frameworks Comparison</vt:lpstr>
      <vt:lpstr>AI &amp; Robotics in Medical Practices  </vt:lpstr>
      <vt:lpstr>Use cases in Healthcare domain</vt:lpstr>
      <vt:lpstr>Automatic classification systems &amp; X-ray Image Retrieval</vt:lpstr>
      <vt:lpstr>Surgical Robot and Haptics</vt:lpstr>
      <vt:lpstr>PowerPoint Presentation</vt:lpstr>
      <vt:lpstr>Image Search</vt:lpstr>
      <vt:lpstr>Automatic classification systems &amp; X-ray Image Retrieval</vt:lpstr>
      <vt:lpstr>Image Search</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Amin Khatami</cp:lastModifiedBy>
  <cp:revision>155</cp:revision>
  <dcterms:created xsi:type="dcterms:W3CDTF">2018-02-22T22:56:29Z</dcterms:created>
  <dcterms:modified xsi:type="dcterms:W3CDTF">2019-04-03T04:57:00Z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2018-02-23T00:00:00Z</vt:filetime>
  </property>
  <property fmtid="{D5CDD505-2E9C-101B-9397-08002B2CF9AE}" pid="3" name="Creator">
    <vt:lpwstr>Adobe InDesign CC 13.0 (Macintosh)</vt:lpwstr>
  </property>
  <property fmtid="{D5CDD505-2E9C-101B-9397-08002B2CF9AE}" pid="4" name="LastSaved">
    <vt:filetime>2018-02-22T00:00:00Z</vt:filetime>
  </property>
  <property fmtid="{D5CDD505-2E9C-101B-9397-08002B2CF9AE}" pid="5" name="AuthorIds_UIVersion_512">
    <vt:lpwstr>236</vt:lpwstr>
  </property>
  <property fmtid="{D5CDD505-2E9C-101B-9397-08002B2CF9AE}" pid="6" name="ContentTypeId">
    <vt:lpwstr>0x0101004B01C88F6765F34284641AA0E131333A</vt:lpwstr>
  </property>
  <property fmtid="{D5CDD505-2E9C-101B-9397-08002B2CF9AE}" pid="7" name="AuthorIds_UIVersion_2560">
    <vt:lpwstr>236</vt:lpwstr>
  </property>
  <property fmtid="{D5CDD505-2E9C-101B-9397-08002B2CF9AE}" pid="8" name="AuthorIds_UIVersion_1024">
    <vt:lpwstr>236</vt:lpwstr>
  </property>
  <property fmtid="{D5CDD505-2E9C-101B-9397-08002B2CF9AE}" pid="9" name="AuthorIds_UIVersion_7168">
    <vt:lpwstr>13</vt:lpwstr>
  </property>
</Properties>
</file>